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6"/>
  </p:notesMasterIdLst>
  <p:sldIdLst>
    <p:sldId id="256" r:id="rId2"/>
    <p:sldId id="257" r:id="rId3"/>
    <p:sldId id="305" r:id="rId4"/>
    <p:sldId id="258" r:id="rId5"/>
    <p:sldId id="260" r:id="rId6"/>
    <p:sldId id="259" r:id="rId7"/>
    <p:sldId id="261" r:id="rId8"/>
    <p:sldId id="304" r:id="rId9"/>
    <p:sldId id="303" r:id="rId10"/>
    <p:sldId id="265" r:id="rId11"/>
    <p:sldId id="266" r:id="rId12"/>
    <p:sldId id="267" r:id="rId13"/>
    <p:sldId id="262" r:id="rId14"/>
    <p:sldId id="273" r:id="rId15"/>
    <p:sldId id="277" r:id="rId16"/>
    <p:sldId id="276" r:id="rId17"/>
    <p:sldId id="274" r:id="rId18"/>
    <p:sldId id="275" r:id="rId19"/>
    <p:sldId id="263" r:id="rId20"/>
    <p:sldId id="298" r:id="rId21"/>
    <p:sldId id="264" r:id="rId22"/>
    <p:sldId id="300" r:id="rId23"/>
    <p:sldId id="270" r:id="rId24"/>
    <p:sldId id="271" r:id="rId25"/>
    <p:sldId id="268" r:id="rId26"/>
    <p:sldId id="269" r:id="rId27"/>
    <p:sldId id="290" r:id="rId28"/>
    <p:sldId id="291" r:id="rId29"/>
    <p:sldId id="292" r:id="rId30"/>
    <p:sldId id="293" r:id="rId31"/>
    <p:sldId id="294" r:id="rId32"/>
    <p:sldId id="295" r:id="rId33"/>
    <p:sldId id="272" r:id="rId34"/>
    <p:sldId id="306" r:id="rId35"/>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29"/>
  </p:normalViewPr>
  <p:slideViewPr>
    <p:cSldViewPr>
      <p:cViewPr varScale="1">
        <p:scale>
          <a:sx n="81" d="100"/>
          <a:sy n="81" d="100"/>
        </p:scale>
        <p:origin x="-1024" y="-1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notesMaster" Target="notesMasters/notesMaster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printerSettings" Target="printerSettings/printerSettings1.bin"/><Relationship Id="rId38" Type="http://schemas.openxmlformats.org/officeDocument/2006/relationships/presProps" Target="presProps.xml"/><Relationship Id="rId39" Type="http://schemas.openxmlformats.org/officeDocument/2006/relationships/viewProps" Target="viewProps.xml"/><Relationship Id="rId40" Type="http://schemas.openxmlformats.org/officeDocument/2006/relationships/theme" Target="theme/theme1.xml"/><Relationship Id="rId4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047C3E2-6CD4-45DE-A335-FB831BFB210A}" type="datetimeFigureOut">
              <a:rPr lang="fr-FR" smtClean="0"/>
              <a:t>30/09/2014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06605C3-8E36-4D4B-B425-5A5E040FBA32}" type="slidenum">
              <a:rPr lang="fr-FR" smtClean="0"/>
              <a:t>‹#›</a:t>
            </a:fld>
            <a:endParaRPr lang="fr-FR"/>
          </a:p>
        </p:txBody>
      </p:sp>
    </p:spTree>
    <p:extLst>
      <p:ext uri="{BB962C8B-B14F-4D97-AF65-F5344CB8AC3E}">
        <p14:creationId xmlns:p14="http://schemas.microsoft.com/office/powerpoint/2010/main" val="10671140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206605C3-8E36-4D4B-B425-5A5E040FBA32}" type="slidenum">
              <a:rPr lang="fr-FR" smtClean="0"/>
              <a:t>33</a:t>
            </a:fld>
            <a:endParaRPr lang="fr-FR"/>
          </a:p>
        </p:txBody>
      </p:sp>
    </p:spTree>
    <p:extLst>
      <p:ext uri="{BB962C8B-B14F-4D97-AF65-F5344CB8AC3E}">
        <p14:creationId xmlns:p14="http://schemas.microsoft.com/office/powerpoint/2010/main" val="29874354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4" name="Group 10"/>
          <p:cNvGrpSpPr>
            <a:grpSpLocks/>
          </p:cNvGrpSpPr>
          <p:nvPr/>
        </p:nvGrpSpPr>
        <p:grpSpPr bwMode="auto">
          <a:xfrm>
            <a:off x="-1035050" y="1552575"/>
            <a:ext cx="10179050" cy="5305425"/>
            <a:chOff x="-652" y="978"/>
            <a:chExt cx="6412" cy="3342"/>
          </a:xfrm>
        </p:grpSpPr>
        <p:sp>
          <p:nvSpPr>
            <p:cNvPr id="5" name="Freeform 3"/>
            <p:cNvSpPr>
              <a:spLocks/>
            </p:cNvSpPr>
            <p:nvPr/>
          </p:nvSpPr>
          <p:spPr bwMode="auto">
            <a:xfrm>
              <a:off x="2061" y="1707"/>
              <a:ext cx="3699" cy="2613"/>
            </a:xfrm>
            <a:custGeom>
              <a:avLst/>
              <a:gdLst>
                <a:gd name="T0" fmla="*/ 1523 w 3699"/>
                <a:gd name="T1" fmla="*/ 2611 h 2613"/>
                <a:gd name="T2" fmla="*/ 3698 w 3699"/>
                <a:gd name="T3" fmla="*/ 2612 h 2613"/>
                <a:gd name="T4" fmla="*/ 3698 w 3699"/>
                <a:gd name="T5" fmla="*/ 2228 h 2613"/>
                <a:gd name="T6" fmla="*/ 0 w 3699"/>
                <a:gd name="T7" fmla="*/ 0 h 2613"/>
                <a:gd name="T8" fmla="*/ 160 w 3699"/>
                <a:gd name="T9" fmla="*/ 118 h 2613"/>
                <a:gd name="T10" fmla="*/ 292 w 3699"/>
                <a:gd name="T11" fmla="*/ 219 h 2613"/>
                <a:gd name="T12" fmla="*/ 441 w 3699"/>
                <a:gd name="T13" fmla="*/ 347 h 2613"/>
                <a:gd name="T14" fmla="*/ 585 w 3699"/>
                <a:gd name="T15" fmla="*/ 482 h 2613"/>
                <a:gd name="T16" fmla="*/ 796 w 3699"/>
                <a:gd name="T17" fmla="*/ 711 h 2613"/>
                <a:gd name="T18" fmla="*/ 983 w 3699"/>
                <a:gd name="T19" fmla="*/ 955 h 2613"/>
                <a:gd name="T20" fmla="*/ 1119 w 3699"/>
                <a:gd name="T21" fmla="*/ 1168 h 2613"/>
                <a:gd name="T22" fmla="*/ 1238 w 3699"/>
                <a:gd name="T23" fmla="*/ 1388 h 2613"/>
                <a:gd name="T24" fmla="*/ 1331 w 3699"/>
                <a:gd name="T25" fmla="*/ 1608 h 2613"/>
                <a:gd name="T26" fmla="*/ 1400 w 3699"/>
                <a:gd name="T27" fmla="*/ 1809 h 2613"/>
                <a:gd name="T28" fmla="*/ 1447 w 3699"/>
                <a:gd name="T29" fmla="*/ 1979 h 2613"/>
                <a:gd name="T30" fmla="*/ 1490 w 3699"/>
                <a:gd name="T31" fmla="*/ 2190 h 2613"/>
                <a:gd name="T32" fmla="*/ 1511 w 3699"/>
                <a:gd name="T33" fmla="*/ 2374 h 2613"/>
                <a:gd name="T34" fmla="*/ 1523 w 3699"/>
                <a:gd name="T35" fmla="*/ 2611 h 26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699" h="2613">
                  <a:moveTo>
                    <a:pt x="1523" y="2611"/>
                  </a:moveTo>
                  <a:lnTo>
                    <a:pt x="3698" y="2612"/>
                  </a:lnTo>
                  <a:lnTo>
                    <a:pt x="3698" y="2228"/>
                  </a:lnTo>
                  <a:lnTo>
                    <a:pt x="0" y="0"/>
                  </a:lnTo>
                  <a:lnTo>
                    <a:pt x="160" y="118"/>
                  </a:lnTo>
                  <a:lnTo>
                    <a:pt x="292" y="219"/>
                  </a:lnTo>
                  <a:lnTo>
                    <a:pt x="441" y="347"/>
                  </a:lnTo>
                  <a:lnTo>
                    <a:pt x="585" y="482"/>
                  </a:lnTo>
                  <a:lnTo>
                    <a:pt x="796" y="711"/>
                  </a:lnTo>
                  <a:lnTo>
                    <a:pt x="983" y="955"/>
                  </a:lnTo>
                  <a:lnTo>
                    <a:pt x="1119" y="1168"/>
                  </a:lnTo>
                  <a:lnTo>
                    <a:pt x="1238" y="1388"/>
                  </a:lnTo>
                  <a:lnTo>
                    <a:pt x="1331" y="1608"/>
                  </a:lnTo>
                  <a:lnTo>
                    <a:pt x="1400" y="1809"/>
                  </a:lnTo>
                  <a:lnTo>
                    <a:pt x="1447" y="1979"/>
                  </a:lnTo>
                  <a:lnTo>
                    <a:pt x="1490" y="2190"/>
                  </a:lnTo>
                  <a:lnTo>
                    <a:pt x="1511" y="2374"/>
                  </a:lnTo>
                  <a:lnTo>
                    <a:pt x="1523" y="2611"/>
                  </a:lnTo>
                </a:path>
              </a:pathLst>
            </a:custGeom>
            <a:gradFill rotWithShape="0">
              <a:gsLst>
                <a:gs pos="0">
                  <a:schemeClr val="accent2">
                    <a:gamma/>
                    <a:shade val="46275"/>
                    <a:invGamma/>
                  </a:schemeClr>
                </a:gs>
                <a:gs pos="100000">
                  <a:schemeClr val="accent2"/>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fr-FR"/>
            </a:p>
          </p:txBody>
        </p:sp>
        <p:sp>
          <p:nvSpPr>
            <p:cNvPr id="6" name="Arc 4"/>
            <p:cNvSpPr>
              <a:spLocks/>
            </p:cNvSpPr>
            <p:nvPr/>
          </p:nvSpPr>
          <p:spPr bwMode="auto">
            <a:xfrm>
              <a:off x="-652" y="978"/>
              <a:ext cx="4237" cy="3342"/>
            </a:xfrm>
            <a:custGeom>
              <a:avLst/>
              <a:gdLst>
                <a:gd name="T0" fmla="*/ 780 w 21600"/>
                <a:gd name="T1" fmla="*/ 0 h 21231"/>
                <a:gd name="T2" fmla="*/ 4237 w 21600"/>
                <a:gd name="T3" fmla="*/ 3342 h 21231"/>
                <a:gd name="T4" fmla="*/ 0 w 21600"/>
                <a:gd name="T5" fmla="*/ 3342 h 21231"/>
                <a:gd name="T6" fmla="*/ 0 60000 65536"/>
                <a:gd name="T7" fmla="*/ 0 60000 65536"/>
                <a:gd name="T8" fmla="*/ 0 60000 65536"/>
              </a:gdLst>
              <a:ahLst/>
              <a:cxnLst>
                <a:cxn ang="T6">
                  <a:pos x="T0" y="T1"/>
                </a:cxn>
                <a:cxn ang="T7">
                  <a:pos x="T2" y="T3"/>
                </a:cxn>
                <a:cxn ang="T8">
                  <a:pos x="T4" y="T5"/>
                </a:cxn>
              </a:cxnLst>
              <a:rect l="0" t="0" r="r" b="b"/>
              <a:pathLst>
                <a:path w="21600" h="21231" fill="none" extrusionOk="0">
                  <a:moveTo>
                    <a:pt x="3976" y="0"/>
                  </a:moveTo>
                  <a:cubicBezTo>
                    <a:pt x="14194" y="1914"/>
                    <a:pt x="21600" y="10835"/>
                    <a:pt x="21600" y="21231"/>
                  </a:cubicBezTo>
                </a:path>
                <a:path w="21600" h="21231" stroke="0" extrusionOk="0">
                  <a:moveTo>
                    <a:pt x="3976" y="0"/>
                  </a:moveTo>
                  <a:cubicBezTo>
                    <a:pt x="14194" y="1914"/>
                    <a:pt x="21600" y="10835"/>
                    <a:pt x="21600" y="21231"/>
                  </a:cubicBezTo>
                  <a:lnTo>
                    <a:pt x="0" y="21231"/>
                  </a:lnTo>
                  <a:lnTo>
                    <a:pt x="3976" y="0"/>
                  </a:lnTo>
                  <a:close/>
                </a:path>
              </a:pathLst>
            </a:custGeom>
            <a:noFill/>
            <a:ln w="12700" cap="rnd">
              <a:solidFill>
                <a:schemeClr val="accent2"/>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grpSp>
      <p:sp>
        <p:nvSpPr>
          <p:cNvPr id="3077" name="Rectangle 5"/>
          <p:cNvSpPr>
            <a:spLocks noGrp="1" noChangeArrowheads="1"/>
          </p:cNvSpPr>
          <p:nvPr>
            <p:ph type="ctrTitle" sz="quarter"/>
          </p:nvPr>
        </p:nvSpPr>
        <p:spPr>
          <a:xfrm>
            <a:off x="1293813" y="762000"/>
            <a:ext cx="7772400" cy="1143000"/>
          </a:xfrm>
        </p:spPr>
        <p:txBody>
          <a:bodyPr anchor="b"/>
          <a:lstStyle>
            <a:lvl1pPr>
              <a:defRPr/>
            </a:lvl1pPr>
          </a:lstStyle>
          <a:p>
            <a:pPr lvl="0"/>
            <a:r>
              <a:rPr lang="fr-FR" noProof="0" smtClean="0"/>
              <a:t>Cliquez pour modifier le style du titre du masque</a:t>
            </a:r>
          </a:p>
        </p:txBody>
      </p:sp>
      <p:sp>
        <p:nvSpPr>
          <p:cNvPr id="3078" name="Rectangle 6"/>
          <p:cNvSpPr>
            <a:spLocks noGrp="1" noChangeArrowheads="1"/>
          </p:cNvSpPr>
          <p:nvPr>
            <p:ph type="subTitle" sz="quarter" idx="1"/>
          </p:nvPr>
        </p:nvSpPr>
        <p:spPr>
          <a:xfrm>
            <a:off x="685800" y="3429000"/>
            <a:ext cx="6400800" cy="1752600"/>
          </a:xfrm>
        </p:spPr>
        <p:txBody>
          <a:bodyPr lIns="92075" tIns="46038" rIns="92075" bIns="46038" anchor="ctr"/>
          <a:lstStyle>
            <a:lvl1pPr marL="0" indent="0" algn="ctr">
              <a:buFont typeface="Wingdings" pitchFamily="2" charset="2"/>
              <a:buNone/>
              <a:defRPr/>
            </a:lvl1pPr>
          </a:lstStyle>
          <a:p>
            <a:pPr lvl="0"/>
            <a:r>
              <a:rPr lang="fr-FR" noProof="0" smtClean="0"/>
              <a:t>Cliquez pour modifier le style des sous-titres du masque</a:t>
            </a:r>
          </a:p>
        </p:txBody>
      </p:sp>
      <p:sp>
        <p:nvSpPr>
          <p:cNvPr id="7" name="Rectangle 7"/>
          <p:cNvSpPr>
            <a:spLocks noGrp="1" noChangeArrowheads="1"/>
          </p:cNvSpPr>
          <p:nvPr>
            <p:ph type="dt" sz="quarter" idx="10"/>
          </p:nvPr>
        </p:nvSpPr>
        <p:spPr/>
        <p:txBody>
          <a:bodyPr/>
          <a:lstStyle>
            <a:lvl1pPr>
              <a:defRPr smtClean="0"/>
            </a:lvl1pPr>
          </a:lstStyle>
          <a:p>
            <a:pPr>
              <a:defRPr/>
            </a:pPr>
            <a:endParaRPr lang="fr-FR"/>
          </a:p>
        </p:txBody>
      </p:sp>
      <p:sp>
        <p:nvSpPr>
          <p:cNvPr id="8" name="Rectangle 8"/>
          <p:cNvSpPr>
            <a:spLocks noGrp="1" noChangeArrowheads="1"/>
          </p:cNvSpPr>
          <p:nvPr>
            <p:ph type="ftr" sz="quarter" idx="11"/>
          </p:nvPr>
        </p:nvSpPr>
        <p:spPr/>
        <p:txBody>
          <a:bodyPr/>
          <a:lstStyle>
            <a:lvl1pPr>
              <a:defRPr smtClean="0"/>
            </a:lvl1pPr>
          </a:lstStyle>
          <a:p>
            <a:pPr>
              <a:defRPr/>
            </a:pPr>
            <a:endParaRPr lang="fr-FR"/>
          </a:p>
        </p:txBody>
      </p:sp>
      <p:sp>
        <p:nvSpPr>
          <p:cNvPr id="9" name="Rectangle 9"/>
          <p:cNvSpPr>
            <a:spLocks noGrp="1" noChangeArrowheads="1"/>
          </p:cNvSpPr>
          <p:nvPr>
            <p:ph type="sldNum" sz="quarter" idx="12"/>
          </p:nvPr>
        </p:nvSpPr>
        <p:spPr/>
        <p:txBody>
          <a:bodyPr/>
          <a:lstStyle>
            <a:lvl1pPr>
              <a:defRPr smtClean="0"/>
            </a:lvl1pPr>
          </a:lstStyle>
          <a:p>
            <a:pPr>
              <a:defRPr/>
            </a:pPr>
            <a:fld id="{107C5340-AD49-48A5-A261-4E95CF269AFF}" type="slidenum">
              <a:rPr lang="fr-FR"/>
              <a:pPr>
                <a:defRPr/>
              </a:pPr>
              <a:t>‹#›</a:t>
            </a:fld>
            <a:endParaRPr lang="fr-FR"/>
          </a:p>
        </p:txBody>
      </p:sp>
    </p:spTree>
    <p:extLst>
      <p:ext uri="{BB962C8B-B14F-4D97-AF65-F5344CB8AC3E}">
        <p14:creationId xmlns:p14="http://schemas.microsoft.com/office/powerpoint/2010/main" val="28341719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7"/>
          <p:cNvSpPr>
            <a:spLocks noGrp="1" noChangeArrowheads="1"/>
          </p:cNvSpPr>
          <p:nvPr>
            <p:ph type="dt" sz="half" idx="10"/>
          </p:nvPr>
        </p:nvSpPr>
        <p:spPr>
          <a:ln/>
        </p:spPr>
        <p:txBody>
          <a:bodyPr/>
          <a:lstStyle>
            <a:lvl1pPr>
              <a:defRPr/>
            </a:lvl1pPr>
          </a:lstStyle>
          <a:p>
            <a:pPr>
              <a:defRPr/>
            </a:pPr>
            <a:endParaRPr lang="fr-FR"/>
          </a:p>
        </p:txBody>
      </p:sp>
      <p:sp>
        <p:nvSpPr>
          <p:cNvPr id="5" name="Rectangle 8"/>
          <p:cNvSpPr>
            <a:spLocks noGrp="1" noChangeArrowheads="1"/>
          </p:cNvSpPr>
          <p:nvPr>
            <p:ph type="ftr" sz="quarter" idx="11"/>
          </p:nvPr>
        </p:nvSpPr>
        <p:spPr>
          <a:ln/>
        </p:spPr>
        <p:txBody>
          <a:bodyPr/>
          <a:lstStyle>
            <a:lvl1pPr>
              <a:defRPr/>
            </a:lvl1pPr>
          </a:lstStyle>
          <a:p>
            <a:pPr>
              <a:defRPr/>
            </a:pPr>
            <a:endParaRPr lang="fr-FR"/>
          </a:p>
        </p:txBody>
      </p:sp>
      <p:sp>
        <p:nvSpPr>
          <p:cNvPr id="6" name="Rectangle 9"/>
          <p:cNvSpPr>
            <a:spLocks noGrp="1" noChangeArrowheads="1"/>
          </p:cNvSpPr>
          <p:nvPr>
            <p:ph type="sldNum" sz="quarter" idx="12"/>
          </p:nvPr>
        </p:nvSpPr>
        <p:spPr>
          <a:ln/>
        </p:spPr>
        <p:txBody>
          <a:bodyPr/>
          <a:lstStyle>
            <a:lvl1pPr>
              <a:defRPr/>
            </a:lvl1pPr>
          </a:lstStyle>
          <a:p>
            <a:pPr>
              <a:defRPr/>
            </a:pPr>
            <a:fld id="{88678DFE-0B5D-4CFF-8A5D-9C88D7ABE2EA}" type="slidenum">
              <a:rPr lang="fr-FR"/>
              <a:pPr>
                <a:defRPr/>
              </a:pPr>
              <a:t>‹#›</a:t>
            </a:fld>
            <a:endParaRPr lang="fr-FR"/>
          </a:p>
        </p:txBody>
      </p:sp>
    </p:spTree>
    <p:extLst>
      <p:ext uri="{BB962C8B-B14F-4D97-AF65-F5344CB8AC3E}">
        <p14:creationId xmlns:p14="http://schemas.microsoft.com/office/powerpoint/2010/main" val="35516276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515100" y="609600"/>
            <a:ext cx="1943100" cy="5486400"/>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685800" y="609600"/>
            <a:ext cx="5676900" cy="548640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7"/>
          <p:cNvSpPr>
            <a:spLocks noGrp="1" noChangeArrowheads="1"/>
          </p:cNvSpPr>
          <p:nvPr>
            <p:ph type="dt" sz="half" idx="10"/>
          </p:nvPr>
        </p:nvSpPr>
        <p:spPr>
          <a:ln/>
        </p:spPr>
        <p:txBody>
          <a:bodyPr/>
          <a:lstStyle>
            <a:lvl1pPr>
              <a:defRPr/>
            </a:lvl1pPr>
          </a:lstStyle>
          <a:p>
            <a:pPr>
              <a:defRPr/>
            </a:pPr>
            <a:endParaRPr lang="fr-FR"/>
          </a:p>
        </p:txBody>
      </p:sp>
      <p:sp>
        <p:nvSpPr>
          <p:cNvPr id="5" name="Rectangle 8"/>
          <p:cNvSpPr>
            <a:spLocks noGrp="1" noChangeArrowheads="1"/>
          </p:cNvSpPr>
          <p:nvPr>
            <p:ph type="ftr" sz="quarter" idx="11"/>
          </p:nvPr>
        </p:nvSpPr>
        <p:spPr>
          <a:ln/>
        </p:spPr>
        <p:txBody>
          <a:bodyPr/>
          <a:lstStyle>
            <a:lvl1pPr>
              <a:defRPr/>
            </a:lvl1pPr>
          </a:lstStyle>
          <a:p>
            <a:pPr>
              <a:defRPr/>
            </a:pPr>
            <a:endParaRPr lang="fr-FR"/>
          </a:p>
        </p:txBody>
      </p:sp>
      <p:sp>
        <p:nvSpPr>
          <p:cNvPr id="6" name="Rectangle 9"/>
          <p:cNvSpPr>
            <a:spLocks noGrp="1" noChangeArrowheads="1"/>
          </p:cNvSpPr>
          <p:nvPr>
            <p:ph type="sldNum" sz="quarter" idx="12"/>
          </p:nvPr>
        </p:nvSpPr>
        <p:spPr>
          <a:ln/>
        </p:spPr>
        <p:txBody>
          <a:bodyPr/>
          <a:lstStyle>
            <a:lvl1pPr>
              <a:defRPr/>
            </a:lvl1pPr>
          </a:lstStyle>
          <a:p>
            <a:pPr>
              <a:defRPr/>
            </a:pPr>
            <a:fld id="{EB5BE2AB-F3DE-4094-9D55-FCA0F14A343C}" type="slidenum">
              <a:rPr lang="fr-FR"/>
              <a:pPr>
                <a:defRPr/>
              </a:pPr>
              <a:t>‹#›</a:t>
            </a:fld>
            <a:endParaRPr lang="fr-FR"/>
          </a:p>
        </p:txBody>
      </p:sp>
    </p:spTree>
    <p:extLst>
      <p:ext uri="{BB962C8B-B14F-4D97-AF65-F5344CB8AC3E}">
        <p14:creationId xmlns:p14="http://schemas.microsoft.com/office/powerpoint/2010/main" val="14568804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7"/>
          <p:cNvSpPr>
            <a:spLocks noGrp="1" noChangeArrowheads="1"/>
          </p:cNvSpPr>
          <p:nvPr>
            <p:ph type="dt" sz="half" idx="10"/>
          </p:nvPr>
        </p:nvSpPr>
        <p:spPr>
          <a:ln/>
        </p:spPr>
        <p:txBody>
          <a:bodyPr/>
          <a:lstStyle>
            <a:lvl1pPr>
              <a:defRPr/>
            </a:lvl1pPr>
          </a:lstStyle>
          <a:p>
            <a:pPr>
              <a:defRPr/>
            </a:pPr>
            <a:endParaRPr lang="fr-FR"/>
          </a:p>
        </p:txBody>
      </p:sp>
      <p:sp>
        <p:nvSpPr>
          <p:cNvPr id="5" name="Rectangle 8"/>
          <p:cNvSpPr>
            <a:spLocks noGrp="1" noChangeArrowheads="1"/>
          </p:cNvSpPr>
          <p:nvPr>
            <p:ph type="ftr" sz="quarter" idx="11"/>
          </p:nvPr>
        </p:nvSpPr>
        <p:spPr>
          <a:ln/>
        </p:spPr>
        <p:txBody>
          <a:bodyPr/>
          <a:lstStyle>
            <a:lvl1pPr>
              <a:defRPr/>
            </a:lvl1pPr>
          </a:lstStyle>
          <a:p>
            <a:pPr>
              <a:defRPr/>
            </a:pPr>
            <a:endParaRPr lang="fr-FR"/>
          </a:p>
        </p:txBody>
      </p:sp>
      <p:sp>
        <p:nvSpPr>
          <p:cNvPr id="6" name="Rectangle 9"/>
          <p:cNvSpPr>
            <a:spLocks noGrp="1" noChangeArrowheads="1"/>
          </p:cNvSpPr>
          <p:nvPr>
            <p:ph type="sldNum" sz="quarter" idx="12"/>
          </p:nvPr>
        </p:nvSpPr>
        <p:spPr>
          <a:ln/>
        </p:spPr>
        <p:txBody>
          <a:bodyPr/>
          <a:lstStyle>
            <a:lvl1pPr>
              <a:defRPr/>
            </a:lvl1pPr>
          </a:lstStyle>
          <a:p>
            <a:pPr>
              <a:defRPr/>
            </a:pPr>
            <a:fld id="{F097D226-FC4F-4D98-ACCC-F42416B898A4}" type="slidenum">
              <a:rPr lang="fr-FR"/>
              <a:pPr>
                <a:defRPr/>
              </a:pPr>
              <a:t>‹#›</a:t>
            </a:fld>
            <a:endParaRPr lang="fr-FR"/>
          </a:p>
        </p:txBody>
      </p:sp>
    </p:spTree>
    <p:extLst>
      <p:ext uri="{BB962C8B-B14F-4D97-AF65-F5344CB8AC3E}">
        <p14:creationId xmlns:p14="http://schemas.microsoft.com/office/powerpoint/2010/main" val="21601785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Modifiez les styles du texte du masque</a:t>
            </a:r>
          </a:p>
        </p:txBody>
      </p:sp>
      <p:sp>
        <p:nvSpPr>
          <p:cNvPr id="4" name="Rectangle 7"/>
          <p:cNvSpPr>
            <a:spLocks noGrp="1" noChangeArrowheads="1"/>
          </p:cNvSpPr>
          <p:nvPr>
            <p:ph type="dt" sz="half" idx="10"/>
          </p:nvPr>
        </p:nvSpPr>
        <p:spPr>
          <a:ln/>
        </p:spPr>
        <p:txBody>
          <a:bodyPr/>
          <a:lstStyle>
            <a:lvl1pPr>
              <a:defRPr/>
            </a:lvl1pPr>
          </a:lstStyle>
          <a:p>
            <a:pPr>
              <a:defRPr/>
            </a:pPr>
            <a:endParaRPr lang="fr-FR"/>
          </a:p>
        </p:txBody>
      </p:sp>
      <p:sp>
        <p:nvSpPr>
          <p:cNvPr id="5" name="Rectangle 8"/>
          <p:cNvSpPr>
            <a:spLocks noGrp="1" noChangeArrowheads="1"/>
          </p:cNvSpPr>
          <p:nvPr>
            <p:ph type="ftr" sz="quarter" idx="11"/>
          </p:nvPr>
        </p:nvSpPr>
        <p:spPr>
          <a:ln/>
        </p:spPr>
        <p:txBody>
          <a:bodyPr/>
          <a:lstStyle>
            <a:lvl1pPr>
              <a:defRPr/>
            </a:lvl1pPr>
          </a:lstStyle>
          <a:p>
            <a:pPr>
              <a:defRPr/>
            </a:pPr>
            <a:endParaRPr lang="fr-FR"/>
          </a:p>
        </p:txBody>
      </p:sp>
      <p:sp>
        <p:nvSpPr>
          <p:cNvPr id="6" name="Rectangle 9"/>
          <p:cNvSpPr>
            <a:spLocks noGrp="1" noChangeArrowheads="1"/>
          </p:cNvSpPr>
          <p:nvPr>
            <p:ph type="sldNum" sz="quarter" idx="12"/>
          </p:nvPr>
        </p:nvSpPr>
        <p:spPr>
          <a:ln/>
        </p:spPr>
        <p:txBody>
          <a:bodyPr/>
          <a:lstStyle>
            <a:lvl1pPr>
              <a:defRPr/>
            </a:lvl1pPr>
          </a:lstStyle>
          <a:p>
            <a:pPr>
              <a:defRPr/>
            </a:pPr>
            <a:fld id="{BA3359B3-4CCA-47DC-ADF3-A4E3820C654A}" type="slidenum">
              <a:rPr lang="fr-FR"/>
              <a:pPr>
                <a:defRPr/>
              </a:pPr>
              <a:t>‹#›</a:t>
            </a:fld>
            <a:endParaRPr lang="fr-FR"/>
          </a:p>
        </p:txBody>
      </p:sp>
    </p:spTree>
    <p:extLst>
      <p:ext uri="{BB962C8B-B14F-4D97-AF65-F5344CB8AC3E}">
        <p14:creationId xmlns:p14="http://schemas.microsoft.com/office/powerpoint/2010/main" val="21754794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7"/>
          <p:cNvSpPr>
            <a:spLocks noGrp="1" noChangeArrowheads="1"/>
          </p:cNvSpPr>
          <p:nvPr>
            <p:ph type="dt" sz="half" idx="10"/>
          </p:nvPr>
        </p:nvSpPr>
        <p:spPr>
          <a:ln/>
        </p:spPr>
        <p:txBody>
          <a:bodyPr/>
          <a:lstStyle>
            <a:lvl1pPr>
              <a:defRPr/>
            </a:lvl1pPr>
          </a:lstStyle>
          <a:p>
            <a:pPr>
              <a:defRPr/>
            </a:pPr>
            <a:endParaRPr lang="fr-FR"/>
          </a:p>
        </p:txBody>
      </p:sp>
      <p:sp>
        <p:nvSpPr>
          <p:cNvPr id="6" name="Rectangle 8"/>
          <p:cNvSpPr>
            <a:spLocks noGrp="1" noChangeArrowheads="1"/>
          </p:cNvSpPr>
          <p:nvPr>
            <p:ph type="ftr" sz="quarter" idx="11"/>
          </p:nvPr>
        </p:nvSpPr>
        <p:spPr>
          <a:ln/>
        </p:spPr>
        <p:txBody>
          <a:bodyPr/>
          <a:lstStyle>
            <a:lvl1pPr>
              <a:defRPr/>
            </a:lvl1pPr>
          </a:lstStyle>
          <a:p>
            <a:pPr>
              <a:defRPr/>
            </a:pPr>
            <a:endParaRPr lang="fr-FR"/>
          </a:p>
        </p:txBody>
      </p:sp>
      <p:sp>
        <p:nvSpPr>
          <p:cNvPr id="7" name="Rectangle 9"/>
          <p:cNvSpPr>
            <a:spLocks noGrp="1" noChangeArrowheads="1"/>
          </p:cNvSpPr>
          <p:nvPr>
            <p:ph type="sldNum" sz="quarter" idx="12"/>
          </p:nvPr>
        </p:nvSpPr>
        <p:spPr>
          <a:ln/>
        </p:spPr>
        <p:txBody>
          <a:bodyPr/>
          <a:lstStyle>
            <a:lvl1pPr>
              <a:defRPr/>
            </a:lvl1pPr>
          </a:lstStyle>
          <a:p>
            <a:pPr>
              <a:defRPr/>
            </a:pPr>
            <a:fld id="{8E145DCF-672C-48F9-9661-55F7C8B61B69}" type="slidenum">
              <a:rPr lang="fr-FR"/>
              <a:pPr>
                <a:defRPr/>
              </a:pPr>
              <a:t>‹#›</a:t>
            </a:fld>
            <a:endParaRPr lang="fr-FR"/>
          </a:p>
        </p:txBody>
      </p:sp>
    </p:spTree>
    <p:extLst>
      <p:ext uri="{BB962C8B-B14F-4D97-AF65-F5344CB8AC3E}">
        <p14:creationId xmlns:p14="http://schemas.microsoft.com/office/powerpoint/2010/main" val="28732992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7"/>
          <p:cNvSpPr>
            <a:spLocks noGrp="1" noChangeArrowheads="1"/>
          </p:cNvSpPr>
          <p:nvPr>
            <p:ph type="dt" sz="half" idx="10"/>
          </p:nvPr>
        </p:nvSpPr>
        <p:spPr>
          <a:ln/>
        </p:spPr>
        <p:txBody>
          <a:bodyPr/>
          <a:lstStyle>
            <a:lvl1pPr>
              <a:defRPr/>
            </a:lvl1pPr>
          </a:lstStyle>
          <a:p>
            <a:pPr>
              <a:defRPr/>
            </a:pPr>
            <a:endParaRPr lang="fr-FR"/>
          </a:p>
        </p:txBody>
      </p:sp>
      <p:sp>
        <p:nvSpPr>
          <p:cNvPr id="8" name="Rectangle 8"/>
          <p:cNvSpPr>
            <a:spLocks noGrp="1" noChangeArrowheads="1"/>
          </p:cNvSpPr>
          <p:nvPr>
            <p:ph type="ftr" sz="quarter" idx="11"/>
          </p:nvPr>
        </p:nvSpPr>
        <p:spPr>
          <a:ln/>
        </p:spPr>
        <p:txBody>
          <a:bodyPr/>
          <a:lstStyle>
            <a:lvl1pPr>
              <a:defRPr/>
            </a:lvl1pPr>
          </a:lstStyle>
          <a:p>
            <a:pPr>
              <a:defRPr/>
            </a:pPr>
            <a:endParaRPr lang="fr-FR"/>
          </a:p>
        </p:txBody>
      </p:sp>
      <p:sp>
        <p:nvSpPr>
          <p:cNvPr id="9" name="Rectangle 9"/>
          <p:cNvSpPr>
            <a:spLocks noGrp="1" noChangeArrowheads="1"/>
          </p:cNvSpPr>
          <p:nvPr>
            <p:ph type="sldNum" sz="quarter" idx="12"/>
          </p:nvPr>
        </p:nvSpPr>
        <p:spPr>
          <a:ln/>
        </p:spPr>
        <p:txBody>
          <a:bodyPr/>
          <a:lstStyle>
            <a:lvl1pPr>
              <a:defRPr/>
            </a:lvl1pPr>
          </a:lstStyle>
          <a:p>
            <a:pPr>
              <a:defRPr/>
            </a:pPr>
            <a:fld id="{28253DF7-9A14-4B7C-9464-C1152923B8C6}" type="slidenum">
              <a:rPr lang="fr-FR"/>
              <a:pPr>
                <a:defRPr/>
              </a:pPr>
              <a:t>‹#›</a:t>
            </a:fld>
            <a:endParaRPr lang="fr-FR"/>
          </a:p>
        </p:txBody>
      </p:sp>
    </p:spTree>
    <p:extLst>
      <p:ext uri="{BB962C8B-B14F-4D97-AF65-F5344CB8AC3E}">
        <p14:creationId xmlns:p14="http://schemas.microsoft.com/office/powerpoint/2010/main" val="20694254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Rectangle 7"/>
          <p:cNvSpPr>
            <a:spLocks noGrp="1" noChangeArrowheads="1"/>
          </p:cNvSpPr>
          <p:nvPr>
            <p:ph type="dt" sz="half" idx="10"/>
          </p:nvPr>
        </p:nvSpPr>
        <p:spPr>
          <a:ln/>
        </p:spPr>
        <p:txBody>
          <a:bodyPr/>
          <a:lstStyle>
            <a:lvl1pPr>
              <a:defRPr/>
            </a:lvl1pPr>
          </a:lstStyle>
          <a:p>
            <a:pPr>
              <a:defRPr/>
            </a:pPr>
            <a:endParaRPr lang="fr-FR"/>
          </a:p>
        </p:txBody>
      </p:sp>
      <p:sp>
        <p:nvSpPr>
          <p:cNvPr id="4" name="Rectangle 8"/>
          <p:cNvSpPr>
            <a:spLocks noGrp="1" noChangeArrowheads="1"/>
          </p:cNvSpPr>
          <p:nvPr>
            <p:ph type="ftr" sz="quarter" idx="11"/>
          </p:nvPr>
        </p:nvSpPr>
        <p:spPr>
          <a:ln/>
        </p:spPr>
        <p:txBody>
          <a:bodyPr/>
          <a:lstStyle>
            <a:lvl1pPr>
              <a:defRPr/>
            </a:lvl1pPr>
          </a:lstStyle>
          <a:p>
            <a:pPr>
              <a:defRPr/>
            </a:pPr>
            <a:endParaRPr lang="fr-FR"/>
          </a:p>
        </p:txBody>
      </p:sp>
      <p:sp>
        <p:nvSpPr>
          <p:cNvPr id="5" name="Rectangle 9"/>
          <p:cNvSpPr>
            <a:spLocks noGrp="1" noChangeArrowheads="1"/>
          </p:cNvSpPr>
          <p:nvPr>
            <p:ph type="sldNum" sz="quarter" idx="12"/>
          </p:nvPr>
        </p:nvSpPr>
        <p:spPr>
          <a:ln/>
        </p:spPr>
        <p:txBody>
          <a:bodyPr/>
          <a:lstStyle>
            <a:lvl1pPr>
              <a:defRPr/>
            </a:lvl1pPr>
          </a:lstStyle>
          <a:p>
            <a:pPr>
              <a:defRPr/>
            </a:pPr>
            <a:fld id="{6EBB582A-CD75-4CDF-9E94-DDA7FE56077A}" type="slidenum">
              <a:rPr lang="fr-FR"/>
              <a:pPr>
                <a:defRPr/>
              </a:pPr>
              <a:t>‹#›</a:t>
            </a:fld>
            <a:endParaRPr lang="fr-FR"/>
          </a:p>
        </p:txBody>
      </p:sp>
    </p:spTree>
    <p:extLst>
      <p:ext uri="{BB962C8B-B14F-4D97-AF65-F5344CB8AC3E}">
        <p14:creationId xmlns:p14="http://schemas.microsoft.com/office/powerpoint/2010/main" val="21015181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7"/>
          <p:cNvSpPr>
            <a:spLocks noGrp="1" noChangeArrowheads="1"/>
          </p:cNvSpPr>
          <p:nvPr>
            <p:ph type="dt" sz="half" idx="10"/>
          </p:nvPr>
        </p:nvSpPr>
        <p:spPr>
          <a:ln/>
        </p:spPr>
        <p:txBody>
          <a:bodyPr/>
          <a:lstStyle>
            <a:lvl1pPr>
              <a:defRPr/>
            </a:lvl1pPr>
          </a:lstStyle>
          <a:p>
            <a:pPr>
              <a:defRPr/>
            </a:pPr>
            <a:endParaRPr lang="fr-FR"/>
          </a:p>
        </p:txBody>
      </p:sp>
      <p:sp>
        <p:nvSpPr>
          <p:cNvPr id="3" name="Rectangle 8"/>
          <p:cNvSpPr>
            <a:spLocks noGrp="1" noChangeArrowheads="1"/>
          </p:cNvSpPr>
          <p:nvPr>
            <p:ph type="ftr" sz="quarter" idx="11"/>
          </p:nvPr>
        </p:nvSpPr>
        <p:spPr>
          <a:ln/>
        </p:spPr>
        <p:txBody>
          <a:bodyPr/>
          <a:lstStyle>
            <a:lvl1pPr>
              <a:defRPr/>
            </a:lvl1pPr>
          </a:lstStyle>
          <a:p>
            <a:pPr>
              <a:defRPr/>
            </a:pPr>
            <a:endParaRPr lang="fr-FR"/>
          </a:p>
        </p:txBody>
      </p:sp>
      <p:sp>
        <p:nvSpPr>
          <p:cNvPr id="4" name="Rectangle 9"/>
          <p:cNvSpPr>
            <a:spLocks noGrp="1" noChangeArrowheads="1"/>
          </p:cNvSpPr>
          <p:nvPr>
            <p:ph type="sldNum" sz="quarter" idx="12"/>
          </p:nvPr>
        </p:nvSpPr>
        <p:spPr>
          <a:ln/>
        </p:spPr>
        <p:txBody>
          <a:bodyPr/>
          <a:lstStyle>
            <a:lvl1pPr>
              <a:defRPr/>
            </a:lvl1pPr>
          </a:lstStyle>
          <a:p>
            <a:pPr>
              <a:defRPr/>
            </a:pPr>
            <a:fld id="{17CC36D0-A356-48B0-A248-0F9F15E453D7}" type="slidenum">
              <a:rPr lang="fr-FR"/>
              <a:pPr>
                <a:defRPr/>
              </a:pPr>
              <a:t>‹#›</a:t>
            </a:fld>
            <a:endParaRPr lang="fr-FR"/>
          </a:p>
        </p:txBody>
      </p:sp>
    </p:spTree>
    <p:extLst>
      <p:ext uri="{BB962C8B-B14F-4D97-AF65-F5344CB8AC3E}">
        <p14:creationId xmlns:p14="http://schemas.microsoft.com/office/powerpoint/2010/main" val="19836783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Rectangle 7"/>
          <p:cNvSpPr>
            <a:spLocks noGrp="1" noChangeArrowheads="1"/>
          </p:cNvSpPr>
          <p:nvPr>
            <p:ph type="dt" sz="half" idx="10"/>
          </p:nvPr>
        </p:nvSpPr>
        <p:spPr>
          <a:ln/>
        </p:spPr>
        <p:txBody>
          <a:bodyPr/>
          <a:lstStyle>
            <a:lvl1pPr>
              <a:defRPr/>
            </a:lvl1pPr>
          </a:lstStyle>
          <a:p>
            <a:pPr>
              <a:defRPr/>
            </a:pPr>
            <a:endParaRPr lang="fr-FR"/>
          </a:p>
        </p:txBody>
      </p:sp>
      <p:sp>
        <p:nvSpPr>
          <p:cNvPr id="6" name="Rectangle 8"/>
          <p:cNvSpPr>
            <a:spLocks noGrp="1" noChangeArrowheads="1"/>
          </p:cNvSpPr>
          <p:nvPr>
            <p:ph type="ftr" sz="quarter" idx="11"/>
          </p:nvPr>
        </p:nvSpPr>
        <p:spPr>
          <a:ln/>
        </p:spPr>
        <p:txBody>
          <a:bodyPr/>
          <a:lstStyle>
            <a:lvl1pPr>
              <a:defRPr/>
            </a:lvl1pPr>
          </a:lstStyle>
          <a:p>
            <a:pPr>
              <a:defRPr/>
            </a:pPr>
            <a:endParaRPr lang="fr-FR"/>
          </a:p>
        </p:txBody>
      </p:sp>
      <p:sp>
        <p:nvSpPr>
          <p:cNvPr id="7" name="Rectangle 9"/>
          <p:cNvSpPr>
            <a:spLocks noGrp="1" noChangeArrowheads="1"/>
          </p:cNvSpPr>
          <p:nvPr>
            <p:ph type="sldNum" sz="quarter" idx="12"/>
          </p:nvPr>
        </p:nvSpPr>
        <p:spPr>
          <a:ln/>
        </p:spPr>
        <p:txBody>
          <a:bodyPr/>
          <a:lstStyle>
            <a:lvl1pPr>
              <a:defRPr/>
            </a:lvl1pPr>
          </a:lstStyle>
          <a:p>
            <a:pPr>
              <a:defRPr/>
            </a:pPr>
            <a:fld id="{459F2874-3C74-45B9-AD45-2E44E67CB46D}" type="slidenum">
              <a:rPr lang="fr-FR"/>
              <a:pPr>
                <a:defRPr/>
              </a:pPr>
              <a:t>‹#›</a:t>
            </a:fld>
            <a:endParaRPr lang="fr-FR"/>
          </a:p>
        </p:txBody>
      </p:sp>
    </p:spTree>
    <p:extLst>
      <p:ext uri="{BB962C8B-B14F-4D97-AF65-F5344CB8AC3E}">
        <p14:creationId xmlns:p14="http://schemas.microsoft.com/office/powerpoint/2010/main" val="37285033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Rectangle 7"/>
          <p:cNvSpPr>
            <a:spLocks noGrp="1" noChangeArrowheads="1"/>
          </p:cNvSpPr>
          <p:nvPr>
            <p:ph type="dt" sz="half" idx="10"/>
          </p:nvPr>
        </p:nvSpPr>
        <p:spPr>
          <a:ln/>
        </p:spPr>
        <p:txBody>
          <a:bodyPr/>
          <a:lstStyle>
            <a:lvl1pPr>
              <a:defRPr/>
            </a:lvl1pPr>
          </a:lstStyle>
          <a:p>
            <a:pPr>
              <a:defRPr/>
            </a:pPr>
            <a:endParaRPr lang="fr-FR"/>
          </a:p>
        </p:txBody>
      </p:sp>
      <p:sp>
        <p:nvSpPr>
          <p:cNvPr id="6" name="Rectangle 8"/>
          <p:cNvSpPr>
            <a:spLocks noGrp="1" noChangeArrowheads="1"/>
          </p:cNvSpPr>
          <p:nvPr>
            <p:ph type="ftr" sz="quarter" idx="11"/>
          </p:nvPr>
        </p:nvSpPr>
        <p:spPr>
          <a:ln/>
        </p:spPr>
        <p:txBody>
          <a:bodyPr/>
          <a:lstStyle>
            <a:lvl1pPr>
              <a:defRPr/>
            </a:lvl1pPr>
          </a:lstStyle>
          <a:p>
            <a:pPr>
              <a:defRPr/>
            </a:pPr>
            <a:endParaRPr lang="fr-FR"/>
          </a:p>
        </p:txBody>
      </p:sp>
      <p:sp>
        <p:nvSpPr>
          <p:cNvPr id="7" name="Rectangle 9"/>
          <p:cNvSpPr>
            <a:spLocks noGrp="1" noChangeArrowheads="1"/>
          </p:cNvSpPr>
          <p:nvPr>
            <p:ph type="sldNum" sz="quarter" idx="12"/>
          </p:nvPr>
        </p:nvSpPr>
        <p:spPr>
          <a:ln/>
        </p:spPr>
        <p:txBody>
          <a:bodyPr/>
          <a:lstStyle>
            <a:lvl1pPr>
              <a:defRPr/>
            </a:lvl1pPr>
          </a:lstStyle>
          <a:p>
            <a:pPr>
              <a:defRPr/>
            </a:pPr>
            <a:fld id="{3E4DC794-D27E-4623-86D0-9919E48BB684}" type="slidenum">
              <a:rPr lang="fr-FR"/>
              <a:pPr>
                <a:defRPr/>
              </a:pPr>
              <a:t>‹#›</a:t>
            </a:fld>
            <a:endParaRPr lang="fr-FR"/>
          </a:p>
        </p:txBody>
      </p:sp>
    </p:spTree>
    <p:extLst>
      <p:ext uri="{BB962C8B-B14F-4D97-AF65-F5344CB8AC3E}">
        <p14:creationId xmlns:p14="http://schemas.microsoft.com/office/powerpoint/2010/main" val="420147064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2"/>
            </a:gs>
          </a:gsLst>
          <a:lin ang="0" scaled="1"/>
        </a:gradFill>
        <a:effectLst/>
      </p:bgPr>
    </p:bg>
    <p:spTree>
      <p:nvGrpSpPr>
        <p:cNvPr id="1" name=""/>
        <p:cNvGrpSpPr/>
        <p:nvPr/>
      </p:nvGrpSpPr>
      <p:grpSpPr>
        <a:xfrm>
          <a:off x="0" y="0"/>
          <a:ext cx="0" cy="0"/>
          <a:chOff x="0" y="0"/>
          <a:chExt cx="0" cy="0"/>
        </a:xfrm>
      </p:grpSpPr>
      <p:grpSp>
        <p:nvGrpSpPr>
          <p:cNvPr id="1026" name="Group 10"/>
          <p:cNvGrpSpPr>
            <a:grpSpLocks/>
          </p:cNvGrpSpPr>
          <p:nvPr/>
        </p:nvGrpSpPr>
        <p:grpSpPr bwMode="auto">
          <a:xfrm>
            <a:off x="0" y="1588"/>
            <a:ext cx="9132888" cy="6845300"/>
            <a:chOff x="0" y="1"/>
            <a:chExt cx="5753" cy="4312"/>
          </a:xfrm>
        </p:grpSpPr>
        <p:sp>
          <p:nvSpPr>
            <p:cNvPr id="2051" name="Freeform 3"/>
            <p:cNvSpPr>
              <a:spLocks/>
            </p:cNvSpPr>
            <p:nvPr/>
          </p:nvSpPr>
          <p:spPr bwMode="auto">
            <a:xfrm>
              <a:off x="3394" y="999"/>
              <a:ext cx="2359" cy="3314"/>
            </a:xfrm>
            <a:custGeom>
              <a:avLst/>
              <a:gdLst>
                <a:gd name="T0" fmla="*/ 1905 w 2359"/>
                <a:gd name="T1" fmla="*/ 3312 h 3314"/>
                <a:gd name="T2" fmla="*/ 2358 w 2359"/>
                <a:gd name="T3" fmla="*/ 3313 h 3314"/>
                <a:gd name="T4" fmla="*/ 2358 w 2359"/>
                <a:gd name="T5" fmla="*/ 1437 h 3314"/>
                <a:gd name="T6" fmla="*/ 0 w 2359"/>
                <a:gd name="T7" fmla="*/ 0 h 3314"/>
                <a:gd name="T8" fmla="*/ 201 w 2359"/>
                <a:gd name="T9" fmla="*/ 150 h 3314"/>
                <a:gd name="T10" fmla="*/ 366 w 2359"/>
                <a:gd name="T11" fmla="*/ 279 h 3314"/>
                <a:gd name="T12" fmla="*/ 552 w 2359"/>
                <a:gd name="T13" fmla="*/ 441 h 3314"/>
                <a:gd name="T14" fmla="*/ 732 w 2359"/>
                <a:gd name="T15" fmla="*/ 612 h 3314"/>
                <a:gd name="T16" fmla="*/ 996 w 2359"/>
                <a:gd name="T17" fmla="*/ 903 h 3314"/>
                <a:gd name="T18" fmla="*/ 1230 w 2359"/>
                <a:gd name="T19" fmla="*/ 1212 h 3314"/>
                <a:gd name="T20" fmla="*/ 1400 w 2359"/>
                <a:gd name="T21" fmla="*/ 1482 h 3314"/>
                <a:gd name="T22" fmla="*/ 1548 w 2359"/>
                <a:gd name="T23" fmla="*/ 1761 h 3314"/>
                <a:gd name="T24" fmla="*/ 1665 w 2359"/>
                <a:gd name="T25" fmla="*/ 2040 h 3314"/>
                <a:gd name="T26" fmla="*/ 1751 w 2359"/>
                <a:gd name="T27" fmla="*/ 2295 h 3314"/>
                <a:gd name="T28" fmla="*/ 1809 w 2359"/>
                <a:gd name="T29" fmla="*/ 2511 h 3314"/>
                <a:gd name="T30" fmla="*/ 1863 w 2359"/>
                <a:gd name="T31" fmla="*/ 2778 h 3314"/>
                <a:gd name="T32" fmla="*/ 1890 w 2359"/>
                <a:gd name="T33" fmla="*/ 3012 h 3314"/>
                <a:gd name="T34" fmla="*/ 1905 w 2359"/>
                <a:gd name="T35" fmla="*/ 3312 h 3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59" h="3314">
                  <a:moveTo>
                    <a:pt x="1905" y="3312"/>
                  </a:moveTo>
                  <a:lnTo>
                    <a:pt x="2358" y="3313"/>
                  </a:lnTo>
                  <a:lnTo>
                    <a:pt x="2358" y="1437"/>
                  </a:lnTo>
                  <a:lnTo>
                    <a:pt x="0" y="0"/>
                  </a:lnTo>
                  <a:lnTo>
                    <a:pt x="201" y="150"/>
                  </a:lnTo>
                  <a:lnTo>
                    <a:pt x="366" y="279"/>
                  </a:lnTo>
                  <a:lnTo>
                    <a:pt x="552" y="441"/>
                  </a:lnTo>
                  <a:lnTo>
                    <a:pt x="732" y="612"/>
                  </a:lnTo>
                  <a:lnTo>
                    <a:pt x="996" y="903"/>
                  </a:lnTo>
                  <a:lnTo>
                    <a:pt x="1230" y="1212"/>
                  </a:lnTo>
                  <a:lnTo>
                    <a:pt x="1400" y="1482"/>
                  </a:lnTo>
                  <a:lnTo>
                    <a:pt x="1548" y="1761"/>
                  </a:lnTo>
                  <a:lnTo>
                    <a:pt x="1665" y="2040"/>
                  </a:lnTo>
                  <a:lnTo>
                    <a:pt x="1751" y="2295"/>
                  </a:lnTo>
                  <a:lnTo>
                    <a:pt x="1809" y="2511"/>
                  </a:lnTo>
                  <a:lnTo>
                    <a:pt x="1863" y="2778"/>
                  </a:lnTo>
                  <a:lnTo>
                    <a:pt x="1890" y="3012"/>
                  </a:lnTo>
                  <a:lnTo>
                    <a:pt x="1905" y="3312"/>
                  </a:lnTo>
                </a:path>
              </a:pathLst>
            </a:custGeom>
            <a:gradFill rotWithShape="0">
              <a:gsLst>
                <a:gs pos="0">
                  <a:schemeClr val="accent2">
                    <a:gamma/>
                    <a:shade val="46275"/>
                    <a:invGamma/>
                  </a:schemeClr>
                </a:gs>
                <a:gs pos="100000">
                  <a:schemeClr val="accent2"/>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fr-FR"/>
            </a:p>
          </p:txBody>
        </p:sp>
        <p:sp>
          <p:nvSpPr>
            <p:cNvPr id="1033" name="Arc 4"/>
            <p:cNvSpPr>
              <a:spLocks/>
            </p:cNvSpPr>
            <p:nvPr/>
          </p:nvSpPr>
          <p:spPr bwMode="auto">
            <a:xfrm>
              <a:off x="0" y="1"/>
              <a:ext cx="5298" cy="4312"/>
            </a:xfrm>
            <a:custGeom>
              <a:avLst/>
              <a:gdLst>
                <a:gd name="T0" fmla="*/ 0 w 21600"/>
                <a:gd name="T1" fmla="*/ 0 h 21600"/>
                <a:gd name="T2" fmla="*/ 5298 w 21600"/>
                <a:gd name="T3" fmla="*/ 4312 h 21600"/>
                <a:gd name="T4" fmla="*/ 0 w 21600"/>
                <a:gd name="T5" fmla="*/ 4312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2700" cap="rnd">
              <a:solidFill>
                <a:schemeClr val="accent2"/>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grpSp>
      <p:sp>
        <p:nvSpPr>
          <p:cNvPr id="2053" name="Rectangle 5"/>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fr-FR" smtClean="0"/>
              <a:t>Cliquez pour modifier le style du titre du masque</a:t>
            </a:r>
          </a:p>
        </p:txBody>
      </p:sp>
      <p:sp>
        <p:nvSpPr>
          <p:cNvPr id="2055" name="Rectangle 7"/>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defRPr sz="1400" smtClean="0"/>
            </a:lvl1pPr>
          </a:lstStyle>
          <a:p>
            <a:pPr>
              <a:defRPr/>
            </a:pPr>
            <a:endParaRPr lang="fr-FR"/>
          </a:p>
        </p:txBody>
      </p:sp>
      <p:sp>
        <p:nvSpPr>
          <p:cNvPr id="2056" name="Rectangle 8"/>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a:defRPr sz="1400" smtClean="0"/>
            </a:lvl1pPr>
          </a:lstStyle>
          <a:p>
            <a:pPr>
              <a:defRPr/>
            </a:pPr>
            <a:endParaRPr lang="fr-FR"/>
          </a:p>
        </p:txBody>
      </p:sp>
      <p:sp>
        <p:nvSpPr>
          <p:cNvPr id="2057" name="Rectangle 9"/>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r">
              <a:defRPr sz="1400" smtClean="0"/>
            </a:lvl1pPr>
          </a:lstStyle>
          <a:p>
            <a:pPr>
              <a:defRPr/>
            </a:pPr>
            <a:fld id="{3E7E2BC2-AC53-40BB-B9E4-5D8371722312}" type="slidenum">
              <a:rPr lang="fr-FR"/>
              <a:pPr>
                <a:defRPr/>
              </a:pPr>
              <a:t>‹#›</a:t>
            </a:fld>
            <a:endParaRPr lang="fr-FR"/>
          </a:p>
        </p:txBody>
      </p:sp>
      <p:sp>
        <p:nvSpPr>
          <p:cNvPr id="1031" name="Rectangle 11"/>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Tree>
  </p:cSld>
  <p:clrMap bg1="dk2" tx1="lt1" bg2="dk1" tx2="lt2" accent1="accent1" accent2="accent2" accent3="accent3" accent4="accent4" accent5="accent5" accent6="accent6" hlink="hlink" folHlink="folHlink"/>
  <p:sldLayoutIdLst>
    <p:sldLayoutId id="2147483672"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accent2"/>
        </a:buClr>
        <a:buSzPct val="80000"/>
        <a:buFont typeface="Wingdings"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90000"/>
        <a:buChar char="–"/>
        <a:defRPr sz="2800">
          <a:solidFill>
            <a:schemeClr val="tx1"/>
          </a:solidFill>
          <a:latin typeface="+mn-lt"/>
        </a:defRPr>
      </a:lvl2pPr>
      <a:lvl3pPr marL="1143000" indent="-228600" algn="l" rtl="0" eaLnBrk="0" fontAlgn="base" hangingPunct="0">
        <a:spcBef>
          <a:spcPct val="20000"/>
        </a:spcBef>
        <a:spcAft>
          <a:spcPct val="0"/>
        </a:spcAft>
        <a:buClr>
          <a:schemeClr val="accent1"/>
        </a:buClr>
        <a:buSzPct val="60000"/>
        <a:buFont typeface="Wingdings" pitchFamily="2" charset="2"/>
        <a:buChar char="l"/>
        <a:defRPr sz="2400">
          <a:solidFill>
            <a:schemeClr val="tx1"/>
          </a:solidFill>
          <a:latin typeface="+mn-lt"/>
        </a:defRPr>
      </a:lvl3pPr>
      <a:lvl4pPr marL="1600200" indent="-228600" algn="l" rtl="0" eaLnBrk="0" fontAlgn="base" hangingPunct="0">
        <a:spcBef>
          <a:spcPct val="20000"/>
        </a:spcBef>
        <a:spcAft>
          <a:spcPct val="0"/>
        </a:spcAft>
        <a:buClr>
          <a:schemeClr val="tx1"/>
        </a:buClr>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Char char="•"/>
        <a:defRPr sz="2000">
          <a:solidFill>
            <a:schemeClr val="tx1"/>
          </a:solidFill>
          <a:latin typeface="+mn-lt"/>
        </a:defRPr>
      </a:lvl5pPr>
      <a:lvl6pPr marL="2514600" indent="-228600" algn="l" rtl="0" fontAlgn="base">
        <a:spcBef>
          <a:spcPct val="20000"/>
        </a:spcBef>
        <a:spcAft>
          <a:spcPct val="0"/>
        </a:spcAft>
        <a:buClr>
          <a:schemeClr val="accent1"/>
        </a:buClr>
        <a:buChar char="•"/>
        <a:defRPr sz="2000">
          <a:solidFill>
            <a:schemeClr val="tx1"/>
          </a:solidFill>
          <a:latin typeface="+mn-lt"/>
        </a:defRPr>
      </a:lvl6pPr>
      <a:lvl7pPr marL="2971800" indent="-228600" algn="l" rtl="0" fontAlgn="base">
        <a:spcBef>
          <a:spcPct val="20000"/>
        </a:spcBef>
        <a:spcAft>
          <a:spcPct val="0"/>
        </a:spcAft>
        <a:buClr>
          <a:schemeClr val="accent1"/>
        </a:buClr>
        <a:buChar char="•"/>
        <a:defRPr sz="2000">
          <a:solidFill>
            <a:schemeClr val="tx1"/>
          </a:solidFill>
          <a:latin typeface="+mn-lt"/>
        </a:defRPr>
      </a:lvl7pPr>
      <a:lvl8pPr marL="3429000" indent="-228600" algn="l" rtl="0" fontAlgn="base">
        <a:spcBef>
          <a:spcPct val="20000"/>
        </a:spcBef>
        <a:spcAft>
          <a:spcPct val="0"/>
        </a:spcAft>
        <a:buClr>
          <a:schemeClr val="accent1"/>
        </a:buClr>
        <a:buChar char="•"/>
        <a:defRPr sz="2000">
          <a:solidFill>
            <a:schemeClr val="tx1"/>
          </a:solidFill>
          <a:latin typeface="+mn-lt"/>
        </a:defRPr>
      </a:lvl8pPr>
      <a:lvl9pPr marL="3886200" indent="-228600" algn="l" rtl="0" fontAlgn="base">
        <a:spcBef>
          <a:spcPct val="20000"/>
        </a:spcBef>
        <a:spcAft>
          <a:spcPct val="0"/>
        </a:spcAft>
        <a:buClr>
          <a:schemeClr val="accent1"/>
        </a:buClr>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canalautismev1.weebly.com/en-cours-eacuteleacutementaire.html"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4.xml.rels><?xml version="1.0" encoding="UTF-8" standalone="yes"?>
<Relationships xmlns="http://schemas.openxmlformats.org/package/2006/relationships"><Relationship Id="rId3" Type="http://schemas.openxmlformats.org/officeDocument/2006/relationships/hyperlink" Target="https://www.youtube.com/watch?v=tMKOidPkO20" TargetMode="External"/><Relationship Id="rId4" Type="http://schemas.openxmlformats.org/officeDocument/2006/relationships/hyperlink" Target="http://canalautismev1.weebly.com/catalogue-des-formations.html" TargetMode="External"/><Relationship Id="rId1" Type="http://schemas.openxmlformats.org/officeDocument/2006/relationships/slideLayout" Target="../slideLayouts/slideLayout2.xml"/><Relationship Id="rId2" Type="http://schemas.openxmlformats.org/officeDocument/2006/relationships/hyperlink" Target="http://canalautisme.weebly.co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Rectangle 2"/>
          <p:cNvSpPr>
            <a:spLocks noGrp="1" noChangeArrowheads="1"/>
          </p:cNvSpPr>
          <p:nvPr>
            <p:ph type="ctrTitle"/>
          </p:nvPr>
        </p:nvSpPr>
        <p:spPr>
          <a:xfrm>
            <a:off x="755576" y="1988840"/>
            <a:ext cx="7772400" cy="1143000"/>
          </a:xfrm>
        </p:spPr>
        <p:txBody>
          <a:bodyPr/>
          <a:lstStyle/>
          <a:p>
            <a:pPr eaLnBrk="1" hangingPunct="1">
              <a:defRPr/>
            </a:pPr>
            <a:r>
              <a:rPr lang="fr-FR" sz="4000" dirty="0" smtClean="0"/>
              <a:t>Les troubles envahissants du développement (TED) ou troubles du spectre autistique (TSA)</a:t>
            </a:r>
          </a:p>
        </p:txBody>
      </p:sp>
      <p:sp>
        <p:nvSpPr>
          <p:cNvPr id="28675" name="Rectangle 3"/>
          <p:cNvSpPr>
            <a:spLocks noGrp="1" noChangeArrowheads="1"/>
          </p:cNvSpPr>
          <p:nvPr>
            <p:ph type="subTitle" idx="1"/>
          </p:nvPr>
        </p:nvSpPr>
        <p:spPr>
          <a:xfrm>
            <a:off x="755576" y="4149080"/>
            <a:ext cx="6400800" cy="1752600"/>
          </a:xfrm>
        </p:spPr>
        <p:txBody>
          <a:bodyPr/>
          <a:lstStyle/>
          <a:p>
            <a:pPr eaLnBrk="1" hangingPunct="1"/>
            <a:r>
              <a:rPr lang="fr-FR" dirty="0" err="1" smtClean="0"/>
              <a:t>A.Desbiens</a:t>
            </a:r>
            <a:r>
              <a:rPr lang="fr-FR" dirty="0" smtClean="0"/>
              <a:t>, </a:t>
            </a:r>
          </a:p>
          <a:p>
            <a:pPr eaLnBrk="1" hangingPunct="1"/>
            <a:r>
              <a:rPr lang="fr-FR" dirty="0" smtClean="0"/>
              <a:t>Maître de conférence en Psychologie, ESPE Lille Nord de France, Villeneuve d’Ascq</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animEffect transition="in" filter="wipe(left)">
                                      <p:cBhvr>
                                        <p:cTn id="7" dur="500"/>
                                        <p:tgtEl>
                                          <p:spTgt spid="2867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8675">
                                            <p:txEl>
                                              <p:pRg st="1" end="1"/>
                                            </p:txEl>
                                          </p:spTgt>
                                        </p:tgtEl>
                                        <p:attrNameLst>
                                          <p:attrName>style.visibility</p:attrName>
                                        </p:attrNameLst>
                                      </p:cBhvr>
                                      <p:to>
                                        <p:strVal val="visible"/>
                                      </p:to>
                                    </p:set>
                                    <p:animEffect transition="in" filter="wipe(left)">
                                      <p:cBhvr>
                                        <p:cTn id="12" dur="500"/>
                                        <p:tgtEl>
                                          <p:spTgt spid="2867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build="p"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defRPr/>
            </a:pPr>
            <a:r>
              <a:rPr lang="fr-FR" smtClean="0"/>
              <a:t>Etiologies: </a:t>
            </a:r>
            <a:r>
              <a:rPr lang="fr-FR" sz="1800" smtClean="0"/>
              <a:t>pas encore de modèle cohérent?</a:t>
            </a:r>
          </a:p>
        </p:txBody>
      </p:sp>
      <p:sp>
        <p:nvSpPr>
          <p:cNvPr id="37891" name="Rectangle 3"/>
          <p:cNvSpPr>
            <a:spLocks noGrp="1" noChangeArrowheads="1"/>
          </p:cNvSpPr>
          <p:nvPr>
            <p:ph type="body" idx="1"/>
          </p:nvPr>
        </p:nvSpPr>
        <p:spPr/>
        <p:txBody>
          <a:bodyPr/>
          <a:lstStyle/>
          <a:p>
            <a:pPr eaLnBrk="1" hangingPunct="1">
              <a:lnSpc>
                <a:spcPct val="90000"/>
              </a:lnSpc>
            </a:pPr>
            <a:r>
              <a:rPr lang="fr-FR" sz="2000" dirty="0" smtClean="0"/>
              <a:t>Accord sur la notion de </a:t>
            </a:r>
            <a:r>
              <a:rPr lang="fr-FR" sz="2000" dirty="0" smtClean="0">
                <a:solidFill>
                  <a:srgbClr val="FFFF00"/>
                </a:solidFill>
              </a:rPr>
              <a:t>dysfonctionnement cérébral associé aux TED </a:t>
            </a:r>
            <a:r>
              <a:rPr lang="fr-FR" sz="2000" dirty="0" smtClean="0"/>
              <a:t>(un facteur entrave le </a:t>
            </a:r>
            <a:r>
              <a:rPr lang="fr-FR" sz="2000" dirty="0" err="1" smtClean="0"/>
              <a:t>dvlpt</a:t>
            </a:r>
            <a:r>
              <a:rPr lang="fr-FR" sz="2000" dirty="0" smtClean="0"/>
              <a:t> du SNC à un stade précoce) </a:t>
            </a:r>
            <a:r>
              <a:rPr lang="fr-FR" sz="2000" dirty="0" smtClean="0">
                <a:solidFill>
                  <a:srgbClr val="FFFF00"/>
                </a:solidFill>
              </a:rPr>
              <a:t>mais quel dysfonctionnement?</a:t>
            </a:r>
          </a:p>
          <a:p>
            <a:pPr lvl="1" eaLnBrk="1" hangingPunct="1">
              <a:lnSpc>
                <a:spcPct val="90000"/>
              </a:lnSpc>
            </a:pPr>
            <a:r>
              <a:rPr lang="fr-FR" sz="1800" b="1" i="1" dirty="0" smtClean="0"/>
              <a:t>Neurologique: </a:t>
            </a:r>
            <a:r>
              <a:rPr lang="fr-FR" sz="1800" b="1" i="1" dirty="0" err="1" smtClean="0"/>
              <a:t>Trbl</a:t>
            </a:r>
            <a:r>
              <a:rPr lang="fr-FR" sz="1800" b="1" i="1" dirty="0" smtClean="0"/>
              <a:t> du </a:t>
            </a:r>
            <a:r>
              <a:rPr lang="fr-FR" sz="1800" b="1" i="1" dirty="0" err="1" smtClean="0"/>
              <a:t>devlpt</a:t>
            </a:r>
            <a:r>
              <a:rPr lang="fr-FR" sz="1800" b="1" i="1" dirty="0" smtClean="0"/>
              <a:t> des structures cérébrales ou de leur </a:t>
            </a:r>
            <a:r>
              <a:rPr lang="fr-FR" sz="1800" b="1" i="1" dirty="0" err="1" smtClean="0"/>
              <a:t>fctionnt</a:t>
            </a:r>
            <a:r>
              <a:rPr lang="fr-FR" sz="1800" dirty="0" smtClean="0"/>
              <a:t>?: Perturbation </a:t>
            </a:r>
            <a:r>
              <a:rPr lang="fr-FR" sz="1800" dirty="0" err="1" smtClean="0"/>
              <a:t>ds</a:t>
            </a:r>
            <a:r>
              <a:rPr lang="fr-FR" sz="1800" dirty="0" smtClean="0"/>
              <a:t> </a:t>
            </a:r>
            <a:r>
              <a:rPr lang="fr-FR" sz="1800" b="1" i="1" dirty="0" smtClean="0"/>
              <a:t>le </a:t>
            </a:r>
            <a:r>
              <a:rPr lang="fr-FR" sz="1800" b="1" i="1" dirty="0" err="1" smtClean="0">
                <a:solidFill>
                  <a:srgbClr val="FFFF00"/>
                </a:solidFill>
              </a:rPr>
              <a:t>dvlpt</a:t>
            </a:r>
            <a:r>
              <a:rPr lang="fr-FR" sz="1800" b="1" i="1" dirty="0" smtClean="0">
                <a:solidFill>
                  <a:srgbClr val="FFFF00"/>
                </a:solidFill>
              </a:rPr>
              <a:t> cellulaire </a:t>
            </a:r>
            <a:r>
              <a:rPr lang="fr-FR" sz="1800" b="1" i="1" dirty="0" err="1" smtClean="0">
                <a:solidFill>
                  <a:srgbClr val="FFFF00"/>
                </a:solidFill>
              </a:rPr>
              <a:t>ds</a:t>
            </a:r>
            <a:r>
              <a:rPr lang="fr-FR" sz="1800" b="1" i="1" dirty="0" smtClean="0">
                <a:solidFill>
                  <a:srgbClr val="FFFF00"/>
                </a:solidFill>
              </a:rPr>
              <a:t> les 30 premières semaines</a:t>
            </a:r>
            <a:r>
              <a:rPr lang="fr-FR" sz="1800" dirty="0" smtClean="0">
                <a:solidFill>
                  <a:srgbClr val="FFFF00"/>
                </a:solidFill>
              </a:rPr>
              <a:t> de gestation</a:t>
            </a:r>
            <a:r>
              <a:rPr lang="fr-FR" sz="1800" dirty="0" smtClean="0"/>
              <a:t> (</a:t>
            </a:r>
            <a:r>
              <a:rPr lang="fr-FR" sz="1800" dirty="0" err="1" smtClean="0"/>
              <a:t>Bauman</a:t>
            </a:r>
            <a:r>
              <a:rPr lang="fr-FR" sz="1800" dirty="0" smtClean="0"/>
              <a:t> et </a:t>
            </a:r>
            <a:r>
              <a:rPr lang="fr-FR" sz="1800" dirty="0" err="1" smtClean="0"/>
              <a:t>Kemper</a:t>
            </a:r>
            <a:r>
              <a:rPr lang="fr-FR" sz="1800" dirty="0" smtClean="0"/>
              <a:t>, 1994): anomalies structurales du </a:t>
            </a:r>
            <a:r>
              <a:rPr lang="fr-FR" sz="1800" dirty="0" smtClean="0">
                <a:solidFill>
                  <a:srgbClr val="FFFF00"/>
                </a:solidFill>
              </a:rPr>
              <a:t>cortex </a:t>
            </a:r>
            <a:r>
              <a:rPr lang="fr-FR" sz="1800" u="sng" dirty="0" smtClean="0">
                <a:solidFill>
                  <a:srgbClr val="FFFF00"/>
                </a:solidFill>
              </a:rPr>
              <a:t>limbique</a:t>
            </a:r>
            <a:r>
              <a:rPr lang="fr-FR" sz="1800" dirty="0" smtClean="0"/>
              <a:t> (impliqué </a:t>
            </a:r>
            <a:r>
              <a:rPr lang="fr-FR" sz="1800" dirty="0" err="1" smtClean="0"/>
              <a:t>ds</a:t>
            </a:r>
            <a:r>
              <a:rPr lang="fr-FR" sz="1800" dirty="0" smtClean="0"/>
              <a:t> la mémoire et les émotions), </a:t>
            </a:r>
            <a:r>
              <a:rPr lang="fr-FR" sz="1800" u="sng" dirty="0" smtClean="0">
                <a:solidFill>
                  <a:srgbClr val="FFFF00"/>
                </a:solidFill>
              </a:rPr>
              <a:t>cervelet</a:t>
            </a:r>
            <a:r>
              <a:rPr lang="fr-FR" sz="1800" dirty="0" smtClean="0"/>
              <a:t> (impliqué </a:t>
            </a:r>
            <a:r>
              <a:rPr lang="fr-FR" sz="1800" dirty="0" err="1" smtClean="0"/>
              <a:t>ds</a:t>
            </a:r>
            <a:r>
              <a:rPr lang="fr-FR" sz="1800" dirty="0" smtClean="0"/>
              <a:t> les proc attentionnels et l’intégration des infos sensorielles) et de leurs connexions complexes; dilatation </a:t>
            </a:r>
            <a:r>
              <a:rPr lang="fr-FR" sz="1800" dirty="0" err="1" smtClean="0"/>
              <a:t>ventriculaire,élargissement</a:t>
            </a:r>
            <a:r>
              <a:rPr lang="fr-FR" sz="1800" dirty="0" smtClean="0"/>
              <a:t> de la corne temporale gauche chez  un certain nb de patients (</a:t>
            </a:r>
            <a:r>
              <a:rPr lang="fr-FR" sz="1800" dirty="0" err="1" smtClean="0">
                <a:solidFill>
                  <a:srgbClr val="FFFF00"/>
                </a:solidFill>
              </a:rPr>
              <a:t>patho</a:t>
            </a:r>
            <a:r>
              <a:rPr lang="fr-FR" sz="1800" dirty="0" smtClean="0">
                <a:solidFill>
                  <a:srgbClr val="FFFF00"/>
                </a:solidFill>
              </a:rPr>
              <a:t> de l’hémisphère gauche </a:t>
            </a:r>
            <a:r>
              <a:rPr lang="fr-FR" sz="1800" dirty="0" smtClean="0"/>
              <a:t>d’où </a:t>
            </a:r>
            <a:r>
              <a:rPr lang="fr-FR" sz="1800" dirty="0" err="1" smtClean="0"/>
              <a:t>trbl</a:t>
            </a:r>
            <a:r>
              <a:rPr lang="fr-FR" sz="1800" dirty="0" smtClean="0"/>
              <a:t> du langage?) </a:t>
            </a:r>
            <a:r>
              <a:rPr lang="fr-FR" sz="1800" u="sng" dirty="0" smtClean="0">
                <a:solidFill>
                  <a:srgbClr val="FFFF00"/>
                </a:solidFill>
              </a:rPr>
              <a:t>PC</a:t>
            </a:r>
            <a:r>
              <a:rPr lang="fr-FR" sz="1800" dirty="0" smtClean="0">
                <a:solidFill>
                  <a:srgbClr val="FFFF00"/>
                </a:solidFill>
              </a:rPr>
              <a:t> &gt;</a:t>
            </a:r>
            <a:r>
              <a:rPr lang="fr-FR" sz="1800" dirty="0" smtClean="0"/>
              <a:t> à la moyenne, </a:t>
            </a:r>
            <a:r>
              <a:rPr lang="fr-FR" sz="1800" dirty="0" smtClean="0">
                <a:solidFill>
                  <a:srgbClr val="FFFF00"/>
                </a:solidFill>
              </a:rPr>
              <a:t>tronc cérébral&lt; </a:t>
            </a:r>
            <a:r>
              <a:rPr lang="fr-FR" sz="1800" dirty="0" smtClean="0"/>
              <a:t>(taille), </a:t>
            </a:r>
            <a:r>
              <a:rPr lang="fr-FR" sz="1800" dirty="0" smtClean="0">
                <a:solidFill>
                  <a:srgbClr val="FFFF00"/>
                </a:solidFill>
              </a:rPr>
              <a:t>retard de maturation du </a:t>
            </a:r>
            <a:r>
              <a:rPr lang="fr-FR" sz="1800" u="sng" dirty="0" smtClean="0">
                <a:solidFill>
                  <a:srgbClr val="FFFF00"/>
                </a:solidFill>
              </a:rPr>
              <a:t>cortex frontal</a:t>
            </a:r>
            <a:r>
              <a:rPr lang="fr-FR" sz="1800" dirty="0" smtClean="0">
                <a:solidFill>
                  <a:srgbClr val="FFFF00"/>
                </a:solidFill>
              </a:rPr>
              <a:t> </a:t>
            </a:r>
            <a:r>
              <a:rPr lang="fr-FR" sz="1800" dirty="0" smtClean="0"/>
              <a:t>et </a:t>
            </a:r>
            <a:r>
              <a:rPr lang="fr-FR" sz="1800" dirty="0" smtClean="0">
                <a:solidFill>
                  <a:srgbClr val="FFFF00"/>
                </a:solidFill>
              </a:rPr>
              <a:t>défaut de maturation des traitements auditifs </a:t>
            </a:r>
            <a:r>
              <a:rPr lang="fr-FR" sz="1800" dirty="0" smtClean="0"/>
              <a:t>(PEA irréguliers suggérant des </a:t>
            </a:r>
            <a:r>
              <a:rPr lang="fr-FR" sz="1800" dirty="0" err="1" smtClean="0"/>
              <a:t>pbs</a:t>
            </a:r>
            <a:r>
              <a:rPr lang="fr-FR" sz="1800" dirty="0" smtClean="0"/>
              <a:t> d’intégration des info visuelles et auditives, </a:t>
            </a:r>
            <a:r>
              <a:rPr lang="fr-FR" sz="1800" b="1" i="1" dirty="0" smtClean="0"/>
              <a:t>des perturbations de la latéralisation cérébrale</a:t>
            </a:r>
            <a:r>
              <a:rPr lang="fr-FR" sz="1800" dirty="0" smtClean="0"/>
              <a:t> (absence de dominance gauche pour le traitement des info auditives…d’où les réactions paradoxales à certains sons, </a:t>
            </a:r>
            <a:r>
              <a:rPr lang="fr-FR" sz="1800" dirty="0" err="1" smtClean="0"/>
              <a:t>pb</a:t>
            </a:r>
            <a:r>
              <a:rPr lang="fr-FR" sz="1800" dirty="0" smtClean="0"/>
              <a:t> de contact oculaire, regard périphérique…? Déficits de perception de la voix humaine.</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7891">
                                            <p:txEl>
                                              <p:pRg st="0" end="0"/>
                                            </p:txEl>
                                          </p:spTgt>
                                        </p:tgtEl>
                                        <p:attrNameLst>
                                          <p:attrName>style.visibility</p:attrName>
                                        </p:attrNameLst>
                                      </p:cBhvr>
                                      <p:to>
                                        <p:strVal val="visible"/>
                                      </p:to>
                                    </p:set>
                                    <p:animEffect transition="in" filter="wipe(left)">
                                      <p:cBhvr>
                                        <p:cTn id="7" dur="500"/>
                                        <p:tgtEl>
                                          <p:spTgt spid="37891">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7891">
                                            <p:txEl>
                                              <p:pRg st="1" end="1"/>
                                            </p:txEl>
                                          </p:spTgt>
                                        </p:tgtEl>
                                        <p:attrNameLst>
                                          <p:attrName>style.visibility</p:attrName>
                                        </p:attrNameLst>
                                      </p:cBhvr>
                                      <p:to>
                                        <p:strVal val="visible"/>
                                      </p:to>
                                    </p:set>
                                    <p:animEffect transition="in" filter="wipe(left)">
                                      <p:cBhvr>
                                        <p:cTn id="10" dur="500"/>
                                        <p:tgtEl>
                                          <p:spTgt spid="3789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1"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defRPr/>
            </a:pPr>
            <a:r>
              <a:rPr lang="fr-FR" smtClean="0"/>
              <a:t>Etiologies, suite 1</a:t>
            </a:r>
          </a:p>
        </p:txBody>
      </p:sp>
      <p:sp>
        <p:nvSpPr>
          <p:cNvPr id="38915" name="Rectangle 3"/>
          <p:cNvSpPr>
            <a:spLocks noGrp="1" noChangeArrowheads="1"/>
          </p:cNvSpPr>
          <p:nvPr>
            <p:ph type="body" idx="1"/>
          </p:nvPr>
        </p:nvSpPr>
        <p:spPr>
          <a:xfrm>
            <a:off x="611560" y="1556792"/>
            <a:ext cx="7772400" cy="4608512"/>
          </a:xfrm>
        </p:spPr>
        <p:txBody>
          <a:bodyPr/>
          <a:lstStyle/>
          <a:p>
            <a:pPr lvl="1" eaLnBrk="1" hangingPunct="1"/>
            <a:r>
              <a:rPr lang="fr-FR" sz="1800" b="1" i="1" dirty="0" smtClean="0"/>
              <a:t>Des </a:t>
            </a:r>
            <a:r>
              <a:rPr lang="fr-FR" sz="1800" b="1" i="1" dirty="0" smtClean="0">
                <a:solidFill>
                  <a:schemeClr val="tx2">
                    <a:lumMod val="75000"/>
                  </a:schemeClr>
                </a:solidFill>
              </a:rPr>
              <a:t>facteurs obstétricaux et </a:t>
            </a:r>
            <a:r>
              <a:rPr lang="fr-FR" sz="1800" b="1" i="1" dirty="0" err="1" smtClean="0">
                <a:solidFill>
                  <a:schemeClr val="tx2">
                    <a:lumMod val="75000"/>
                  </a:schemeClr>
                </a:solidFill>
              </a:rPr>
              <a:t>post-nataux</a:t>
            </a:r>
            <a:r>
              <a:rPr lang="fr-FR" sz="1800" dirty="0" smtClean="0">
                <a:solidFill>
                  <a:schemeClr val="tx2">
                    <a:lumMod val="75000"/>
                  </a:schemeClr>
                </a:solidFill>
              </a:rPr>
              <a:t> </a:t>
            </a:r>
            <a:r>
              <a:rPr lang="fr-FR" sz="1800" dirty="0" smtClean="0"/>
              <a:t>fréquents peuvent provoquer des lésions, des facteurs infectieux ou traumatiques peuvent nuire au </a:t>
            </a:r>
            <a:r>
              <a:rPr lang="fr-FR" sz="1800" dirty="0" err="1" smtClean="0"/>
              <a:t>dvlpt</a:t>
            </a:r>
            <a:r>
              <a:rPr lang="fr-FR" sz="1800" dirty="0" smtClean="0"/>
              <a:t> cérébral</a:t>
            </a:r>
          </a:p>
          <a:p>
            <a:pPr lvl="1" eaLnBrk="1" hangingPunct="1"/>
            <a:r>
              <a:rPr lang="fr-FR" sz="1800" b="1" i="1" dirty="0" smtClean="0"/>
              <a:t>Des </a:t>
            </a:r>
            <a:r>
              <a:rPr lang="fr-FR" sz="1800" b="1" i="1" dirty="0" smtClean="0">
                <a:solidFill>
                  <a:schemeClr val="tx2">
                    <a:lumMod val="75000"/>
                  </a:schemeClr>
                </a:solidFill>
              </a:rPr>
              <a:t>facteurs biochimiques</a:t>
            </a:r>
            <a:r>
              <a:rPr lang="fr-FR" sz="1800" dirty="0" smtClean="0">
                <a:solidFill>
                  <a:schemeClr val="tx2">
                    <a:lumMod val="75000"/>
                  </a:schemeClr>
                </a:solidFill>
              </a:rPr>
              <a:t>: </a:t>
            </a:r>
            <a:r>
              <a:rPr lang="fr-FR" sz="1800" dirty="0" smtClean="0"/>
              <a:t>entre 30 à 50% des autistes auraient un taux de sérotonine </a:t>
            </a:r>
            <a:r>
              <a:rPr lang="fr-FR" sz="1800" dirty="0" err="1" smtClean="0"/>
              <a:t>ds</a:t>
            </a:r>
            <a:r>
              <a:rPr lang="fr-FR" sz="1800" dirty="0" smtClean="0"/>
              <a:t> le sang plus élevé que la normale. La dopamine joue aussi (ms pourquoi?): les substances qui bloquent les récepteurs à dopamine diminuent les stéréotypies… /absence d’une enzyme  Cdk5 qui doit aider les neurones à migrer vers leur emplacement final durant le </a:t>
            </a:r>
            <a:r>
              <a:rPr lang="fr-FR" sz="1800" dirty="0" err="1" smtClean="0"/>
              <a:t>dvlpt</a:t>
            </a:r>
            <a:r>
              <a:rPr lang="fr-FR" sz="1800" dirty="0" smtClean="0"/>
              <a:t> du cerveau (</a:t>
            </a:r>
            <a:r>
              <a:rPr lang="fr-FR" sz="1800" dirty="0" err="1" smtClean="0"/>
              <a:t>L.H.Tsai</a:t>
            </a:r>
            <a:r>
              <a:rPr lang="fr-FR" sz="1800" dirty="0" smtClean="0"/>
              <a:t>, 2007).</a:t>
            </a:r>
          </a:p>
          <a:p>
            <a:pPr lvl="1" eaLnBrk="1" hangingPunct="1"/>
            <a:r>
              <a:rPr lang="fr-FR" sz="1800" b="1" i="1" dirty="0" smtClean="0"/>
              <a:t>Des </a:t>
            </a:r>
            <a:r>
              <a:rPr lang="fr-FR" sz="1800" b="1" i="1" dirty="0" smtClean="0">
                <a:solidFill>
                  <a:schemeClr val="tx2">
                    <a:lumMod val="75000"/>
                  </a:schemeClr>
                </a:solidFill>
              </a:rPr>
              <a:t>facteurs génétiques</a:t>
            </a:r>
            <a:r>
              <a:rPr lang="fr-FR" sz="1800" b="1" i="1" dirty="0" smtClean="0"/>
              <a:t>:</a:t>
            </a:r>
            <a:r>
              <a:rPr lang="fr-FR" sz="1800" dirty="0" smtClean="0"/>
              <a:t> un </a:t>
            </a:r>
            <a:r>
              <a:rPr lang="fr-FR" sz="1800" dirty="0" err="1" smtClean="0"/>
              <a:t>grp</a:t>
            </a:r>
            <a:r>
              <a:rPr lang="fr-FR" sz="1800" dirty="0" smtClean="0"/>
              <a:t> de gènes impliqués (dont 1 sur le chromosome 11, près du gène de la </a:t>
            </a:r>
            <a:r>
              <a:rPr lang="fr-FR" sz="1800" dirty="0" err="1" smtClean="0"/>
              <a:t>tyroxine</a:t>
            </a:r>
            <a:r>
              <a:rPr lang="fr-FR" sz="1800" dirty="0" smtClean="0"/>
              <a:t>-hydroxylase, impliqué dans le métabolisme de la dopamine)</a:t>
            </a:r>
          </a:p>
          <a:p>
            <a:pPr lvl="1" eaLnBrk="1" hangingPunct="1"/>
            <a:r>
              <a:rPr lang="fr-FR" sz="1800" dirty="0" smtClean="0"/>
              <a:t>Des </a:t>
            </a:r>
            <a:r>
              <a:rPr lang="fr-FR" sz="1800" dirty="0" smtClean="0">
                <a:solidFill>
                  <a:schemeClr val="tx2">
                    <a:lumMod val="75000"/>
                  </a:schemeClr>
                </a:solidFill>
              </a:rPr>
              <a:t>déficits sensoriels</a:t>
            </a:r>
            <a:r>
              <a:rPr lang="fr-FR" sz="1800" dirty="0" smtClean="0"/>
              <a:t>: anomalie de l’amplitude des potentiels évoqués, « le </a:t>
            </a:r>
            <a:r>
              <a:rPr lang="fr-FR" sz="1800" dirty="0" smtClean="0">
                <a:solidFill>
                  <a:schemeClr val="tx2">
                    <a:lumMod val="75000"/>
                  </a:schemeClr>
                </a:solidFill>
              </a:rPr>
              <a:t>couplage des stimulations sensorielles</a:t>
            </a:r>
            <a:r>
              <a:rPr lang="fr-FR" sz="1800" dirty="0" smtClean="0"/>
              <a:t>, auditives et visuelles [dans leurs capacités d’association] montre une </a:t>
            </a:r>
            <a:r>
              <a:rPr lang="fr-FR" sz="1800" dirty="0" err="1" smtClean="0"/>
              <a:t>dysrégulation</a:t>
            </a:r>
            <a:r>
              <a:rPr lang="fr-FR" sz="1800" dirty="0" smtClean="0"/>
              <a:t> importante comme si l’enfant autiste n’était pas capable de </a:t>
            </a:r>
            <a:r>
              <a:rPr lang="fr-FR" sz="1800" dirty="0" smtClean="0">
                <a:solidFill>
                  <a:schemeClr val="tx2">
                    <a:lumMod val="75000"/>
                  </a:schemeClr>
                </a:solidFill>
              </a:rPr>
              <a:t>maintenir sa capacité d’attention</a:t>
            </a:r>
            <a:r>
              <a:rPr lang="fr-FR" sz="1800" dirty="0" smtClean="0"/>
              <a:t> », </a:t>
            </a:r>
            <a:r>
              <a:rPr lang="fr-FR" sz="1800" dirty="0" err="1" smtClean="0"/>
              <a:t>Guidetti</a:t>
            </a:r>
            <a:r>
              <a:rPr lang="fr-FR" sz="1800" dirty="0" smtClean="0"/>
              <a:t> et </a:t>
            </a:r>
            <a:r>
              <a:rPr lang="fr-FR" sz="1800" dirty="0" err="1" smtClean="0"/>
              <a:t>tourette</a:t>
            </a:r>
            <a:r>
              <a:rPr lang="fr-FR" sz="1800" dirty="0" smtClean="0"/>
              <a:t>, 2013, p.174.</a:t>
            </a:r>
          </a:p>
          <a:p>
            <a:pPr eaLnBrk="1" hangingPunct="1"/>
            <a:endParaRPr lang="fr-FR" dirty="0" smtClean="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8915">
                                            <p:txEl>
                                              <p:pRg st="0" end="0"/>
                                            </p:txEl>
                                          </p:spTgt>
                                        </p:tgtEl>
                                        <p:attrNameLst>
                                          <p:attrName>style.visibility</p:attrName>
                                        </p:attrNameLst>
                                      </p:cBhvr>
                                      <p:to>
                                        <p:strVal val="visible"/>
                                      </p:to>
                                    </p:set>
                                    <p:animEffect transition="in" filter="wipe(left)">
                                      <p:cBhvr>
                                        <p:cTn id="7" dur="500"/>
                                        <p:tgtEl>
                                          <p:spTgt spid="38915">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8915">
                                            <p:txEl>
                                              <p:pRg st="1" end="1"/>
                                            </p:txEl>
                                          </p:spTgt>
                                        </p:tgtEl>
                                        <p:attrNameLst>
                                          <p:attrName>style.visibility</p:attrName>
                                        </p:attrNameLst>
                                      </p:cBhvr>
                                      <p:to>
                                        <p:strVal val="visible"/>
                                      </p:to>
                                    </p:set>
                                    <p:animEffect transition="in" filter="wipe(left)">
                                      <p:cBhvr>
                                        <p:cTn id="10" dur="500"/>
                                        <p:tgtEl>
                                          <p:spTgt spid="38915">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8915">
                                            <p:txEl>
                                              <p:pRg st="2" end="2"/>
                                            </p:txEl>
                                          </p:spTgt>
                                        </p:tgtEl>
                                        <p:attrNameLst>
                                          <p:attrName>style.visibility</p:attrName>
                                        </p:attrNameLst>
                                      </p:cBhvr>
                                      <p:to>
                                        <p:strVal val="visible"/>
                                      </p:to>
                                    </p:set>
                                    <p:animEffect transition="in" filter="wipe(left)">
                                      <p:cBhvr>
                                        <p:cTn id="13" dur="500"/>
                                        <p:tgtEl>
                                          <p:spTgt spid="38915">
                                            <p:txEl>
                                              <p:pRg st="2" end="2"/>
                                            </p:txEl>
                                          </p:spTgt>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38915">
                                            <p:txEl>
                                              <p:pRg st="3" end="3"/>
                                            </p:txEl>
                                          </p:spTgt>
                                        </p:tgtEl>
                                        <p:attrNameLst>
                                          <p:attrName>style.visibility</p:attrName>
                                        </p:attrNameLst>
                                      </p:cBhvr>
                                      <p:to>
                                        <p:strVal val="visible"/>
                                      </p:to>
                                    </p:set>
                                    <p:animEffect transition="in" filter="wipe(left)">
                                      <p:cBhvr>
                                        <p:cTn id="16" dur="500"/>
                                        <p:tgtEl>
                                          <p:spTgt spid="3891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defRPr/>
            </a:pPr>
            <a:r>
              <a:rPr lang="fr-FR" smtClean="0"/>
              <a:t>Etiologies, suite 2</a:t>
            </a:r>
          </a:p>
        </p:txBody>
      </p:sp>
      <p:sp>
        <p:nvSpPr>
          <p:cNvPr id="40963" name="Rectangle 3"/>
          <p:cNvSpPr>
            <a:spLocks noGrp="1" noChangeArrowheads="1"/>
          </p:cNvSpPr>
          <p:nvPr>
            <p:ph type="body" idx="1"/>
          </p:nvPr>
        </p:nvSpPr>
        <p:spPr>
          <a:xfrm>
            <a:off x="685800" y="1981200"/>
            <a:ext cx="7772400" cy="4472136"/>
          </a:xfrm>
        </p:spPr>
        <p:txBody>
          <a:bodyPr/>
          <a:lstStyle/>
          <a:p>
            <a:pPr lvl="1" eaLnBrk="1" hangingPunct="1"/>
            <a:r>
              <a:rPr lang="fr-FR" sz="1600" b="1" i="1" dirty="0" smtClean="0"/>
              <a:t>Des facteurs cognitifs</a:t>
            </a:r>
            <a:r>
              <a:rPr lang="fr-FR" sz="1600" dirty="0" smtClean="0"/>
              <a:t>: </a:t>
            </a:r>
          </a:p>
          <a:p>
            <a:pPr lvl="2" eaLnBrk="1" hangingPunct="1"/>
            <a:r>
              <a:rPr lang="fr-FR" sz="1600" dirty="0" smtClean="0">
                <a:solidFill>
                  <a:srgbClr val="FFFF00"/>
                </a:solidFill>
              </a:rPr>
              <a:t>déficit de théorie de l’esprit </a:t>
            </a:r>
            <a:r>
              <a:rPr lang="fr-FR" sz="1600" dirty="0" smtClean="0"/>
              <a:t>(capacité à attribuer à autrui ou à soi-même des états mentaux) serait à l’origine des </a:t>
            </a:r>
            <a:r>
              <a:rPr lang="fr-FR" sz="1600" dirty="0" err="1" smtClean="0"/>
              <a:t>trbl</a:t>
            </a:r>
            <a:r>
              <a:rPr lang="fr-FR" sz="1600" dirty="0" smtClean="0"/>
              <a:t> de communication sociale et amorcée par des difficultés d’attention conjointe et </a:t>
            </a:r>
            <a:r>
              <a:rPr lang="fr-FR" sz="1600" dirty="0" err="1" smtClean="0"/>
              <a:t>ds</a:t>
            </a:r>
            <a:r>
              <a:rPr lang="fr-FR" sz="1600" dirty="0" smtClean="0"/>
              <a:t> le jeu </a:t>
            </a:r>
            <a:r>
              <a:rPr lang="fr-FR" sz="1600" dirty="0" err="1" smtClean="0"/>
              <a:t>sybq</a:t>
            </a:r>
            <a:r>
              <a:rPr lang="fr-FR" sz="1600" dirty="0" smtClean="0"/>
              <a:t>, </a:t>
            </a:r>
            <a:r>
              <a:rPr lang="fr-FR" sz="1600" dirty="0" err="1" smtClean="0"/>
              <a:t>cf</a:t>
            </a:r>
            <a:r>
              <a:rPr lang="fr-FR" sz="1600" dirty="0" smtClean="0"/>
              <a:t> Baron-Cohen, 1985.</a:t>
            </a:r>
          </a:p>
          <a:p>
            <a:pPr lvl="2" eaLnBrk="1" hangingPunct="1"/>
            <a:r>
              <a:rPr lang="fr-FR" sz="1600" dirty="0" smtClean="0">
                <a:solidFill>
                  <a:srgbClr val="FFFF00"/>
                </a:solidFill>
              </a:rPr>
              <a:t>Perturbation des </a:t>
            </a:r>
            <a:r>
              <a:rPr lang="fr-FR" sz="1600" b="1" i="1" dirty="0" smtClean="0">
                <a:solidFill>
                  <a:srgbClr val="FFFF00"/>
                </a:solidFill>
              </a:rPr>
              <a:t>fonctions cognitives régulatrices</a:t>
            </a:r>
            <a:r>
              <a:rPr lang="fr-FR" sz="1600" dirty="0" smtClean="0">
                <a:solidFill>
                  <a:srgbClr val="FFFF00"/>
                </a:solidFill>
              </a:rPr>
              <a:t> et des fonctions intégratives </a:t>
            </a:r>
            <a:r>
              <a:rPr lang="fr-FR" sz="1600" dirty="0" smtClean="0"/>
              <a:t>(attention, mémoire, planification, imitation…), pensée « en détail »</a:t>
            </a:r>
          </a:p>
          <a:p>
            <a:pPr lvl="1" eaLnBrk="1" hangingPunct="1"/>
            <a:r>
              <a:rPr lang="fr-FR" sz="1600" b="1" i="1" dirty="0" smtClean="0">
                <a:solidFill>
                  <a:srgbClr val="FFFF00"/>
                </a:solidFill>
              </a:rPr>
              <a:t>Perturbation des émotions</a:t>
            </a:r>
            <a:r>
              <a:rPr lang="fr-FR" sz="1600" dirty="0" smtClean="0">
                <a:solidFill>
                  <a:srgbClr val="FFFF00"/>
                </a:solidFill>
              </a:rPr>
              <a:t> </a:t>
            </a:r>
            <a:r>
              <a:rPr lang="fr-FR" sz="1600" dirty="0" smtClean="0"/>
              <a:t>(</a:t>
            </a:r>
            <a:r>
              <a:rPr lang="fr-FR" sz="1600" dirty="0" err="1" smtClean="0"/>
              <a:t>Trévarthen</a:t>
            </a:r>
            <a:r>
              <a:rPr lang="fr-FR" sz="1600" dirty="0" smtClean="0"/>
              <a:t>, Hobson, </a:t>
            </a:r>
            <a:r>
              <a:rPr lang="fr-FR" sz="1600" dirty="0" err="1" smtClean="0"/>
              <a:t>Nadel</a:t>
            </a:r>
            <a:r>
              <a:rPr lang="fr-FR" sz="1600" dirty="0" smtClean="0"/>
              <a:t>, Leroy): rupture des accordages affectifs (du contact affectif) et </a:t>
            </a:r>
            <a:r>
              <a:rPr lang="fr-FR" sz="1600" dirty="0" smtClean="0">
                <a:solidFill>
                  <a:srgbClr val="FFFF00"/>
                </a:solidFill>
              </a:rPr>
              <a:t>non utilisation de la référence sociale affective </a:t>
            </a:r>
            <a:r>
              <a:rPr lang="fr-FR" sz="1600" dirty="0" smtClean="0"/>
              <a:t>(en situation ambiguë, ne cherchent pas chez l’adulte d’expression affective sur le visage pour lever l’ambiguïté; </a:t>
            </a:r>
            <a:r>
              <a:rPr lang="fr-FR" sz="1600" dirty="0" err="1" smtClean="0"/>
              <a:t>diffic</a:t>
            </a:r>
            <a:r>
              <a:rPr lang="fr-FR" sz="1600" dirty="0" smtClean="0"/>
              <a:t> à reconnaître des émotions sur les visages d’autrui et de reconnaître des émotions sur leur propre visage (souvent inexpressif), </a:t>
            </a:r>
            <a:r>
              <a:rPr lang="fr-FR" sz="1600" dirty="0" smtClean="0">
                <a:solidFill>
                  <a:srgbClr val="FFFF00"/>
                </a:solidFill>
              </a:rPr>
              <a:t>incapacité innée à rentrer en interaction affective avec autrui</a:t>
            </a:r>
            <a:r>
              <a:rPr lang="fr-FR" sz="1600" dirty="0" smtClean="0"/>
              <a:t> (d’où la </a:t>
            </a:r>
            <a:r>
              <a:rPr lang="fr-FR" sz="1600" dirty="0" err="1" smtClean="0"/>
              <a:t>diffic</a:t>
            </a:r>
            <a:r>
              <a:rPr lang="fr-FR" sz="1600" dirty="0" smtClean="0"/>
              <a:t> en théorie de l’esprit?)…</a:t>
            </a:r>
          </a:p>
          <a:p>
            <a:pPr lvl="1" eaLnBrk="1" hangingPunct="1"/>
            <a:r>
              <a:rPr lang="fr-FR" altLang="fr-FR" sz="1600" dirty="0">
                <a:solidFill>
                  <a:schemeClr val="tx2">
                    <a:lumMod val="75000"/>
                  </a:schemeClr>
                </a:solidFill>
              </a:rPr>
              <a:t>CC/ étiologies</a:t>
            </a:r>
            <a:r>
              <a:rPr lang="fr-FR" altLang="fr-FR" sz="1600" dirty="0"/>
              <a:t>: les TSA seraient dus à des « </a:t>
            </a:r>
            <a:r>
              <a:rPr lang="fr-FR" altLang="fr-FR" sz="1600" dirty="0">
                <a:solidFill>
                  <a:schemeClr val="tx2">
                    <a:lumMod val="75000"/>
                  </a:schemeClr>
                </a:solidFill>
              </a:rPr>
              <a:t>causes multiples et pluridimensionnelles</a:t>
            </a:r>
            <a:r>
              <a:rPr lang="fr-FR" altLang="fr-FR" sz="1600" dirty="0"/>
              <a:t> » (à la fois des facteurs génétiques et d’environnement,) </a:t>
            </a:r>
            <a:r>
              <a:rPr lang="fr-FR" altLang="fr-FR" sz="1600" dirty="0" err="1"/>
              <a:t>Guidetti</a:t>
            </a:r>
            <a:r>
              <a:rPr lang="fr-FR" altLang="fr-FR" sz="1600" dirty="0"/>
              <a:t> et Tourette 2014, p.174.</a:t>
            </a:r>
          </a:p>
          <a:p>
            <a:pPr lvl="1" eaLnBrk="1" hangingPunct="1"/>
            <a:endParaRPr lang="fr-FR" sz="1600" dirty="0" smtClean="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0963">
                                            <p:txEl>
                                              <p:pRg st="0" end="0"/>
                                            </p:txEl>
                                          </p:spTgt>
                                        </p:tgtEl>
                                        <p:attrNameLst>
                                          <p:attrName>style.visibility</p:attrName>
                                        </p:attrNameLst>
                                      </p:cBhvr>
                                      <p:to>
                                        <p:strVal val="visible"/>
                                      </p:to>
                                    </p:set>
                                    <p:animEffect transition="in" filter="wipe(left)">
                                      <p:cBhvr>
                                        <p:cTn id="7" dur="500"/>
                                        <p:tgtEl>
                                          <p:spTgt spid="4096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0963">
                                            <p:txEl>
                                              <p:pRg st="1" end="1"/>
                                            </p:txEl>
                                          </p:spTgt>
                                        </p:tgtEl>
                                        <p:attrNameLst>
                                          <p:attrName>style.visibility</p:attrName>
                                        </p:attrNameLst>
                                      </p:cBhvr>
                                      <p:to>
                                        <p:strVal val="visible"/>
                                      </p:to>
                                    </p:set>
                                    <p:animEffect transition="in" filter="wipe(left)">
                                      <p:cBhvr>
                                        <p:cTn id="10" dur="500"/>
                                        <p:tgtEl>
                                          <p:spTgt spid="40963">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40963">
                                            <p:txEl>
                                              <p:pRg st="2" end="2"/>
                                            </p:txEl>
                                          </p:spTgt>
                                        </p:tgtEl>
                                        <p:attrNameLst>
                                          <p:attrName>style.visibility</p:attrName>
                                        </p:attrNameLst>
                                      </p:cBhvr>
                                      <p:to>
                                        <p:strVal val="visible"/>
                                      </p:to>
                                    </p:set>
                                    <p:animEffect transition="in" filter="wipe(left)">
                                      <p:cBhvr>
                                        <p:cTn id="13" dur="500"/>
                                        <p:tgtEl>
                                          <p:spTgt spid="40963">
                                            <p:txEl>
                                              <p:pRg st="2" end="2"/>
                                            </p:txEl>
                                          </p:spTgt>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40963">
                                            <p:txEl>
                                              <p:pRg st="3" end="3"/>
                                            </p:txEl>
                                          </p:spTgt>
                                        </p:tgtEl>
                                        <p:attrNameLst>
                                          <p:attrName>style.visibility</p:attrName>
                                        </p:attrNameLst>
                                      </p:cBhvr>
                                      <p:to>
                                        <p:strVal val="visible"/>
                                      </p:to>
                                    </p:set>
                                    <p:animEffect transition="in" filter="wipe(left)">
                                      <p:cBhvr>
                                        <p:cTn id="16" dur="500"/>
                                        <p:tgtEl>
                                          <p:spTgt spid="40963">
                                            <p:txEl>
                                              <p:pRg st="3" end="3"/>
                                            </p:txEl>
                                          </p:spTgt>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40963">
                                            <p:txEl>
                                              <p:pRg st="4" end="4"/>
                                            </p:txEl>
                                          </p:spTgt>
                                        </p:tgtEl>
                                        <p:attrNameLst>
                                          <p:attrName>style.visibility</p:attrName>
                                        </p:attrNameLst>
                                      </p:cBhvr>
                                      <p:to>
                                        <p:strVal val="visible"/>
                                      </p:to>
                                    </p:set>
                                    <p:animEffect transition="in" filter="wipe(left)">
                                      <p:cBhvr>
                                        <p:cTn id="19" dur="500"/>
                                        <p:tgtEl>
                                          <p:spTgt spid="4096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defRPr/>
            </a:pPr>
            <a:r>
              <a:rPr lang="fr-FR" smtClean="0"/>
              <a:t>Épreuves utilisées pour poser le diagnostic</a:t>
            </a:r>
          </a:p>
        </p:txBody>
      </p:sp>
      <p:sp>
        <p:nvSpPr>
          <p:cNvPr id="34819" name="Rectangle 3"/>
          <p:cNvSpPr>
            <a:spLocks noGrp="1" noChangeArrowheads="1"/>
          </p:cNvSpPr>
          <p:nvPr>
            <p:ph type="body" idx="1"/>
          </p:nvPr>
        </p:nvSpPr>
        <p:spPr/>
        <p:txBody>
          <a:bodyPr/>
          <a:lstStyle/>
          <a:p>
            <a:pPr eaLnBrk="1" hangingPunct="1"/>
            <a:r>
              <a:rPr lang="fr-FR" sz="2800" dirty="0" smtClean="0"/>
              <a:t>Différentes échelles reprenant les critères des classifications internationales:</a:t>
            </a:r>
          </a:p>
          <a:p>
            <a:pPr lvl="1" eaLnBrk="1" hangingPunct="1"/>
            <a:r>
              <a:rPr lang="fr-FR" sz="2400" dirty="0" smtClean="0"/>
              <a:t>Dans les pays francophones: </a:t>
            </a:r>
            <a:r>
              <a:rPr lang="fr-FR" sz="2400" dirty="0" smtClean="0">
                <a:solidFill>
                  <a:srgbClr val="FFFF00"/>
                </a:solidFill>
              </a:rPr>
              <a:t>la CARS </a:t>
            </a:r>
            <a:r>
              <a:rPr lang="fr-FR" sz="2400" dirty="0" smtClean="0"/>
              <a:t>(</a:t>
            </a:r>
            <a:r>
              <a:rPr lang="fr-FR" sz="2400" dirty="0" err="1" smtClean="0"/>
              <a:t>children</a:t>
            </a:r>
            <a:r>
              <a:rPr lang="fr-FR" sz="2400" dirty="0" smtClean="0"/>
              <a:t> </a:t>
            </a:r>
            <a:r>
              <a:rPr lang="fr-FR" sz="2400" dirty="0" err="1" smtClean="0"/>
              <a:t>autism</a:t>
            </a:r>
            <a:r>
              <a:rPr lang="fr-FR" sz="2400" dirty="0" smtClean="0"/>
              <a:t> rating </a:t>
            </a:r>
            <a:r>
              <a:rPr lang="fr-FR" sz="2400" dirty="0" err="1" smtClean="0"/>
              <a:t>scale</a:t>
            </a:r>
            <a:r>
              <a:rPr lang="fr-FR" sz="2400" dirty="0" smtClean="0"/>
              <a:t>) de </a:t>
            </a:r>
            <a:r>
              <a:rPr lang="fr-FR" sz="2400" dirty="0" err="1" smtClean="0"/>
              <a:t>Schopler</a:t>
            </a:r>
            <a:r>
              <a:rPr lang="fr-FR" sz="2400" dirty="0" smtClean="0"/>
              <a:t> et coll., </a:t>
            </a:r>
            <a:r>
              <a:rPr lang="fr-FR" sz="2400" dirty="0" smtClean="0">
                <a:solidFill>
                  <a:srgbClr val="FFFF00"/>
                </a:solidFill>
              </a:rPr>
              <a:t>l’ECA</a:t>
            </a:r>
            <a:r>
              <a:rPr lang="fr-FR" sz="2400" dirty="0" smtClean="0"/>
              <a:t> (évaluation des </a:t>
            </a:r>
            <a:r>
              <a:rPr lang="fr-FR" sz="2400" dirty="0" err="1" smtClean="0"/>
              <a:t>cpts</a:t>
            </a:r>
            <a:r>
              <a:rPr lang="fr-FR" sz="2400" dirty="0" smtClean="0"/>
              <a:t> autistiques) de </a:t>
            </a:r>
            <a:r>
              <a:rPr lang="fr-FR" sz="2400" dirty="0" err="1" smtClean="0"/>
              <a:t>Lelord</a:t>
            </a:r>
            <a:r>
              <a:rPr lang="fr-FR" sz="2400" dirty="0" smtClean="0"/>
              <a:t> et Barthélemy, </a:t>
            </a:r>
          </a:p>
          <a:p>
            <a:pPr lvl="1" eaLnBrk="1" hangingPunct="1"/>
            <a:r>
              <a:rPr lang="fr-FR" sz="2400" dirty="0" smtClean="0"/>
              <a:t>Dans les pays anglophones: l</a:t>
            </a:r>
            <a:r>
              <a:rPr lang="fr-FR" sz="2400" dirty="0" smtClean="0">
                <a:solidFill>
                  <a:srgbClr val="FFFF00"/>
                </a:solidFill>
              </a:rPr>
              <a:t>’ADI</a:t>
            </a:r>
            <a:r>
              <a:rPr lang="fr-FR" sz="2400" dirty="0" smtClean="0"/>
              <a:t> (</a:t>
            </a:r>
            <a:r>
              <a:rPr lang="fr-FR" sz="2400" dirty="0" err="1" smtClean="0"/>
              <a:t>Autism</a:t>
            </a:r>
            <a:r>
              <a:rPr lang="fr-FR" sz="2400" dirty="0" smtClean="0"/>
              <a:t> Diagnostic Interview, 18 m et +): permet de faire le diagnostic à partir de l’entretien avec un proche, </a:t>
            </a:r>
            <a:r>
              <a:rPr lang="fr-FR" sz="2400" dirty="0" smtClean="0">
                <a:solidFill>
                  <a:srgbClr val="FFFF00"/>
                </a:solidFill>
              </a:rPr>
              <a:t>l’ADOS</a:t>
            </a:r>
            <a:r>
              <a:rPr lang="fr-FR" sz="2400" dirty="0" smtClean="0"/>
              <a:t> (</a:t>
            </a:r>
            <a:r>
              <a:rPr lang="fr-FR" sz="2400" dirty="0" err="1" smtClean="0"/>
              <a:t>Autism</a:t>
            </a:r>
            <a:r>
              <a:rPr lang="fr-FR" sz="2400" dirty="0" smtClean="0"/>
              <a:t> Diagnostic Observation </a:t>
            </a:r>
            <a:r>
              <a:rPr lang="fr-FR" sz="2400" dirty="0" err="1" smtClean="0"/>
              <a:t>schedule</a:t>
            </a:r>
            <a:r>
              <a:rPr lang="fr-FR" sz="2400" dirty="0" smtClean="0"/>
              <a:t>): pour poser le diagnostic en utilisant le jeu et l’échange social</a:t>
            </a:r>
          </a:p>
          <a:p>
            <a:pPr eaLnBrk="1" hangingPunct="1"/>
            <a:endParaRPr lang="fr-FR" sz="2800" dirty="0" smtClean="0"/>
          </a:p>
          <a:p>
            <a:pPr eaLnBrk="1" hangingPunct="1"/>
            <a:endParaRPr lang="fr-FR" sz="2800" dirty="0" smtClean="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animEffect transition="in" filter="wipe(left)">
                                      <p:cBhvr>
                                        <p:cTn id="7" dur="500"/>
                                        <p:tgtEl>
                                          <p:spTgt spid="34819">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4819">
                                            <p:txEl>
                                              <p:pRg st="1" end="1"/>
                                            </p:txEl>
                                          </p:spTgt>
                                        </p:tgtEl>
                                        <p:attrNameLst>
                                          <p:attrName>style.visibility</p:attrName>
                                        </p:attrNameLst>
                                      </p:cBhvr>
                                      <p:to>
                                        <p:strVal val="visible"/>
                                      </p:to>
                                    </p:set>
                                    <p:animEffect transition="in" filter="wipe(left)">
                                      <p:cBhvr>
                                        <p:cTn id="10" dur="500"/>
                                        <p:tgtEl>
                                          <p:spTgt spid="34819">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4819">
                                            <p:txEl>
                                              <p:pRg st="2" end="2"/>
                                            </p:txEl>
                                          </p:spTgt>
                                        </p:tgtEl>
                                        <p:attrNameLst>
                                          <p:attrName>style.visibility</p:attrName>
                                        </p:attrNameLst>
                                      </p:cBhvr>
                                      <p:to>
                                        <p:strVal val="visible"/>
                                      </p:to>
                                    </p:set>
                                    <p:animEffect transition="in" filter="wipe(left)">
                                      <p:cBhvr>
                                        <p:cTn id="13" dur="500"/>
                                        <p:tgtEl>
                                          <p:spTgt spid="3481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defRPr/>
            </a:pPr>
            <a:r>
              <a:rPr lang="fr-FR" smtClean="0"/>
              <a:t>Critères diagnostiques (autisme infantile)</a:t>
            </a:r>
          </a:p>
        </p:txBody>
      </p:sp>
      <p:sp>
        <p:nvSpPr>
          <p:cNvPr id="47107" name="Rectangle 3"/>
          <p:cNvSpPr>
            <a:spLocks noGrp="1" noChangeArrowheads="1"/>
          </p:cNvSpPr>
          <p:nvPr>
            <p:ph type="body" idx="1"/>
          </p:nvPr>
        </p:nvSpPr>
        <p:spPr/>
        <p:txBody>
          <a:bodyPr/>
          <a:lstStyle/>
          <a:p>
            <a:pPr eaLnBrk="1" hangingPunct="1"/>
            <a:r>
              <a:rPr lang="fr-FR" dirty="0" smtClean="0"/>
              <a:t>A. présence, </a:t>
            </a:r>
            <a:r>
              <a:rPr lang="fr-FR" dirty="0" smtClean="0">
                <a:solidFill>
                  <a:srgbClr val="FFFF00"/>
                </a:solidFill>
              </a:rPr>
              <a:t>avant 3 ans</a:t>
            </a:r>
            <a:r>
              <a:rPr lang="fr-FR" dirty="0" smtClean="0"/>
              <a:t>, d’anomalies ou </a:t>
            </a:r>
            <a:r>
              <a:rPr lang="fr-FR" dirty="0" smtClean="0">
                <a:solidFill>
                  <a:srgbClr val="FFFF00"/>
                </a:solidFill>
              </a:rPr>
              <a:t>d’altérations du </a:t>
            </a:r>
            <a:r>
              <a:rPr lang="fr-FR" dirty="0" err="1" smtClean="0">
                <a:solidFill>
                  <a:srgbClr val="FFFF00"/>
                </a:solidFill>
              </a:rPr>
              <a:t>dvlpt</a:t>
            </a:r>
            <a:r>
              <a:rPr lang="fr-FR" dirty="0" smtClean="0">
                <a:solidFill>
                  <a:srgbClr val="FFFF00"/>
                </a:solidFill>
              </a:rPr>
              <a:t> dans au moins 1 domaine</a:t>
            </a:r>
            <a:r>
              <a:rPr lang="fr-FR" dirty="0" smtClean="0"/>
              <a:t>:</a:t>
            </a:r>
          </a:p>
          <a:p>
            <a:pPr lvl="1" eaLnBrk="1" hangingPunct="1"/>
            <a:r>
              <a:rPr lang="fr-FR" dirty="0" smtClean="0">
                <a:solidFill>
                  <a:srgbClr val="FFFF00"/>
                </a:solidFill>
              </a:rPr>
              <a:t>Langage</a:t>
            </a:r>
          </a:p>
          <a:p>
            <a:pPr lvl="1" eaLnBrk="1" hangingPunct="1"/>
            <a:r>
              <a:rPr lang="fr-FR" dirty="0" err="1" smtClean="0"/>
              <a:t>Dvlpt</a:t>
            </a:r>
            <a:r>
              <a:rPr lang="fr-FR" dirty="0" smtClean="0"/>
              <a:t> des </a:t>
            </a:r>
            <a:r>
              <a:rPr lang="fr-FR" dirty="0" smtClean="0">
                <a:solidFill>
                  <a:srgbClr val="FFFF00"/>
                </a:solidFill>
              </a:rPr>
              <a:t>attachements sociaux sélectifs </a:t>
            </a:r>
            <a:r>
              <a:rPr lang="fr-FR" dirty="0" smtClean="0"/>
              <a:t>ou des interactions sociales réciproques</a:t>
            </a:r>
          </a:p>
          <a:p>
            <a:pPr lvl="1" eaLnBrk="1" hangingPunct="1"/>
            <a:r>
              <a:rPr lang="fr-FR" dirty="0" smtClean="0">
                <a:solidFill>
                  <a:srgbClr val="FFFF00"/>
                </a:solidFill>
              </a:rPr>
              <a:t>Jeu fonctionnel ou symbolique</a:t>
            </a:r>
          </a:p>
          <a:p>
            <a:pPr eaLnBrk="1" hangingPunct="1"/>
            <a:endParaRPr lang="fr-FR" dirty="0" smtClean="0"/>
          </a:p>
          <a:p>
            <a:pPr eaLnBrk="1" hangingPunct="1"/>
            <a:endParaRPr lang="fr-FR" dirty="0" smtClean="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7107">
                                            <p:txEl>
                                              <p:pRg st="0" end="0"/>
                                            </p:txEl>
                                          </p:spTgt>
                                        </p:tgtEl>
                                        <p:attrNameLst>
                                          <p:attrName>style.visibility</p:attrName>
                                        </p:attrNameLst>
                                      </p:cBhvr>
                                      <p:to>
                                        <p:strVal val="visible"/>
                                      </p:to>
                                    </p:set>
                                    <p:animEffect transition="in" filter="wipe(left)">
                                      <p:cBhvr>
                                        <p:cTn id="7" dur="500"/>
                                        <p:tgtEl>
                                          <p:spTgt spid="47107">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7107">
                                            <p:txEl>
                                              <p:pRg st="1" end="1"/>
                                            </p:txEl>
                                          </p:spTgt>
                                        </p:tgtEl>
                                        <p:attrNameLst>
                                          <p:attrName>style.visibility</p:attrName>
                                        </p:attrNameLst>
                                      </p:cBhvr>
                                      <p:to>
                                        <p:strVal val="visible"/>
                                      </p:to>
                                    </p:set>
                                    <p:animEffect transition="in" filter="wipe(left)">
                                      <p:cBhvr>
                                        <p:cTn id="10" dur="500"/>
                                        <p:tgtEl>
                                          <p:spTgt spid="47107">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47107">
                                            <p:txEl>
                                              <p:pRg st="2" end="2"/>
                                            </p:txEl>
                                          </p:spTgt>
                                        </p:tgtEl>
                                        <p:attrNameLst>
                                          <p:attrName>style.visibility</p:attrName>
                                        </p:attrNameLst>
                                      </p:cBhvr>
                                      <p:to>
                                        <p:strVal val="visible"/>
                                      </p:to>
                                    </p:set>
                                    <p:animEffect transition="in" filter="wipe(left)">
                                      <p:cBhvr>
                                        <p:cTn id="13" dur="500"/>
                                        <p:tgtEl>
                                          <p:spTgt spid="47107">
                                            <p:txEl>
                                              <p:pRg st="2" end="2"/>
                                            </p:txEl>
                                          </p:spTgt>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47107">
                                            <p:txEl>
                                              <p:pRg st="3" end="3"/>
                                            </p:txEl>
                                          </p:spTgt>
                                        </p:tgtEl>
                                        <p:attrNameLst>
                                          <p:attrName>style.visibility</p:attrName>
                                        </p:attrNameLst>
                                      </p:cBhvr>
                                      <p:to>
                                        <p:strVal val="visible"/>
                                      </p:to>
                                    </p:set>
                                    <p:animEffect transition="in" filter="wipe(left)">
                                      <p:cBhvr>
                                        <p:cTn id="16" dur="500"/>
                                        <p:tgtEl>
                                          <p:spTgt spid="4710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7"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hangingPunct="1">
              <a:defRPr/>
            </a:pPr>
            <a:r>
              <a:rPr lang="fr-FR" smtClean="0"/>
              <a:t>Autisme infantile suite</a:t>
            </a:r>
          </a:p>
        </p:txBody>
      </p:sp>
      <p:sp>
        <p:nvSpPr>
          <p:cNvPr id="51203" name="Rectangle 3"/>
          <p:cNvSpPr>
            <a:spLocks noGrp="1" noChangeArrowheads="1"/>
          </p:cNvSpPr>
          <p:nvPr>
            <p:ph type="body" idx="1"/>
          </p:nvPr>
        </p:nvSpPr>
        <p:spPr/>
        <p:txBody>
          <a:bodyPr/>
          <a:lstStyle/>
          <a:p>
            <a:pPr eaLnBrk="1" hangingPunct="1">
              <a:lnSpc>
                <a:spcPct val="90000"/>
              </a:lnSpc>
            </a:pPr>
            <a:r>
              <a:rPr lang="fr-FR" sz="1800" dirty="0" smtClean="0"/>
              <a:t>B </a:t>
            </a:r>
            <a:r>
              <a:rPr lang="fr-FR" sz="1800" dirty="0" smtClean="0">
                <a:solidFill>
                  <a:srgbClr val="FFFF00"/>
                </a:solidFill>
              </a:rPr>
              <a:t>Au moins 6 des </a:t>
            </a:r>
            <a:r>
              <a:rPr lang="fr-FR" sz="1800" dirty="0" err="1" smtClean="0">
                <a:solidFill>
                  <a:srgbClr val="FFFF00"/>
                </a:solidFill>
              </a:rPr>
              <a:t>sympt</a:t>
            </a:r>
            <a:r>
              <a:rPr lang="fr-FR" sz="1800" dirty="0" smtClean="0">
                <a:solidFill>
                  <a:srgbClr val="FFFF00"/>
                </a:solidFill>
              </a:rPr>
              <a:t> </a:t>
            </a:r>
            <a:r>
              <a:rPr lang="fr-FR" sz="1800" dirty="0" err="1" smtClean="0"/>
              <a:t>suivts</a:t>
            </a:r>
            <a:r>
              <a:rPr lang="fr-FR" sz="1800" dirty="0" smtClean="0"/>
              <a:t> (2 en 1°/ 1 en 2° et 3°):</a:t>
            </a:r>
          </a:p>
          <a:p>
            <a:pPr lvl="1" eaLnBrk="1" hangingPunct="1">
              <a:lnSpc>
                <a:spcPct val="90000"/>
              </a:lnSpc>
            </a:pPr>
            <a:r>
              <a:rPr lang="fr-FR" sz="1800" dirty="0" smtClean="0"/>
              <a:t>1°) </a:t>
            </a:r>
            <a:r>
              <a:rPr lang="fr-FR" sz="1800" dirty="0" smtClean="0">
                <a:solidFill>
                  <a:srgbClr val="FFFF00"/>
                </a:solidFill>
              </a:rPr>
              <a:t>altérations qualitatives des interactions sociales réciproques</a:t>
            </a:r>
          </a:p>
          <a:p>
            <a:pPr lvl="2" eaLnBrk="1" hangingPunct="1">
              <a:lnSpc>
                <a:spcPct val="90000"/>
              </a:lnSpc>
            </a:pPr>
            <a:r>
              <a:rPr lang="fr-FR" sz="1800" dirty="0" smtClean="0"/>
              <a:t>Utilisation inadéquate du </a:t>
            </a:r>
            <a:r>
              <a:rPr lang="fr-FR" sz="1800" dirty="0" smtClean="0">
                <a:solidFill>
                  <a:srgbClr val="FFFF00"/>
                </a:solidFill>
              </a:rPr>
              <a:t>contact oculaire</a:t>
            </a:r>
            <a:r>
              <a:rPr lang="fr-FR" sz="1800" dirty="0" smtClean="0"/>
              <a:t>, de </a:t>
            </a:r>
            <a:r>
              <a:rPr lang="fr-FR" sz="1800" dirty="0" smtClean="0">
                <a:solidFill>
                  <a:srgbClr val="FFFF00"/>
                </a:solidFill>
              </a:rPr>
              <a:t>l’expression faciale</a:t>
            </a:r>
            <a:r>
              <a:rPr lang="fr-FR" sz="1800" dirty="0" smtClean="0"/>
              <a:t>, corporelle, gestuelle</a:t>
            </a:r>
          </a:p>
          <a:p>
            <a:pPr lvl="2" eaLnBrk="1" hangingPunct="1">
              <a:lnSpc>
                <a:spcPct val="90000"/>
              </a:lnSpc>
            </a:pPr>
            <a:r>
              <a:rPr lang="fr-FR" sz="1800" dirty="0" smtClean="0"/>
              <a:t>Incapacité à </a:t>
            </a:r>
            <a:r>
              <a:rPr lang="fr-FR" sz="1800" dirty="0" err="1" smtClean="0">
                <a:solidFill>
                  <a:srgbClr val="FFFF00"/>
                </a:solidFill>
              </a:rPr>
              <a:t>dvlpper</a:t>
            </a:r>
            <a:r>
              <a:rPr lang="fr-FR" sz="1800" dirty="0" smtClean="0">
                <a:solidFill>
                  <a:srgbClr val="FFFF00"/>
                </a:solidFill>
              </a:rPr>
              <a:t> des relations </a:t>
            </a:r>
            <a:r>
              <a:rPr lang="fr-FR" sz="1800" dirty="0" smtClean="0"/>
              <a:t>avec les pairs</a:t>
            </a:r>
          </a:p>
          <a:p>
            <a:pPr lvl="2" eaLnBrk="1" hangingPunct="1">
              <a:lnSpc>
                <a:spcPct val="90000"/>
              </a:lnSpc>
            </a:pPr>
            <a:r>
              <a:rPr lang="fr-FR" sz="1800" dirty="0" smtClean="0"/>
              <a:t>Manque de </a:t>
            </a:r>
            <a:r>
              <a:rPr lang="fr-FR" sz="1800" dirty="0" smtClean="0">
                <a:solidFill>
                  <a:srgbClr val="FFFF00"/>
                </a:solidFill>
              </a:rPr>
              <a:t>réciprocité socio-émotionnelle</a:t>
            </a:r>
          </a:p>
          <a:p>
            <a:pPr lvl="2" eaLnBrk="1" hangingPunct="1">
              <a:lnSpc>
                <a:spcPct val="90000"/>
              </a:lnSpc>
            </a:pPr>
            <a:r>
              <a:rPr lang="fr-FR" sz="1800" dirty="0" smtClean="0"/>
              <a:t>Ne cherche pas spontanément à </a:t>
            </a:r>
            <a:r>
              <a:rPr lang="fr-FR" sz="1800" dirty="0" smtClean="0">
                <a:solidFill>
                  <a:srgbClr val="FFFF00"/>
                </a:solidFill>
              </a:rPr>
              <a:t>partager son plaisir</a:t>
            </a:r>
            <a:r>
              <a:rPr lang="fr-FR" sz="1800" dirty="0" smtClean="0"/>
              <a:t>, intérêt, succès</a:t>
            </a:r>
          </a:p>
          <a:p>
            <a:pPr lvl="1" eaLnBrk="1" hangingPunct="1">
              <a:lnSpc>
                <a:spcPct val="90000"/>
              </a:lnSpc>
            </a:pPr>
            <a:r>
              <a:rPr lang="fr-FR" sz="1800" dirty="0" smtClean="0"/>
              <a:t>2°) </a:t>
            </a:r>
            <a:r>
              <a:rPr lang="fr-FR" sz="1800" dirty="0" smtClean="0">
                <a:solidFill>
                  <a:srgbClr val="FFFF00"/>
                </a:solidFill>
              </a:rPr>
              <a:t>altérations qualitatives de la communication</a:t>
            </a:r>
          </a:p>
          <a:p>
            <a:pPr lvl="2" eaLnBrk="1" hangingPunct="1">
              <a:lnSpc>
                <a:spcPct val="90000"/>
              </a:lnSpc>
            </a:pPr>
            <a:r>
              <a:rPr lang="fr-FR" sz="1800" dirty="0" smtClean="0">
                <a:solidFill>
                  <a:srgbClr val="FFFF00"/>
                </a:solidFill>
              </a:rPr>
              <a:t>Retard ou </a:t>
            </a:r>
            <a:r>
              <a:rPr lang="fr-FR" sz="1800" dirty="0" err="1" smtClean="0">
                <a:solidFill>
                  <a:srgbClr val="FFFF00"/>
                </a:solidFill>
              </a:rPr>
              <a:t>absce</a:t>
            </a:r>
            <a:r>
              <a:rPr lang="fr-FR" sz="1800" dirty="0" smtClean="0">
                <a:solidFill>
                  <a:srgbClr val="FFFF00"/>
                </a:solidFill>
              </a:rPr>
              <a:t> de </a:t>
            </a:r>
            <a:r>
              <a:rPr lang="fr-FR" sz="1800" dirty="0" err="1" smtClean="0">
                <a:solidFill>
                  <a:srgbClr val="FFFF00"/>
                </a:solidFill>
              </a:rPr>
              <a:t>dvpt</a:t>
            </a:r>
            <a:r>
              <a:rPr lang="fr-FR" sz="1800" dirty="0" smtClean="0">
                <a:solidFill>
                  <a:srgbClr val="FFFF00"/>
                </a:solidFill>
              </a:rPr>
              <a:t> du langage oral </a:t>
            </a:r>
            <a:r>
              <a:rPr lang="fr-FR" sz="1800" dirty="0" smtClean="0"/>
              <a:t>sans autre tentative de communication</a:t>
            </a:r>
          </a:p>
          <a:p>
            <a:pPr lvl="2" eaLnBrk="1" hangingPunct="1">
              <a:lnSpc>
                <a:spcPct val="90000"/>
              </a:lnSpc>
            </a:pPr>
            <a:r>
              <a:rPr lang="fr-FR" sz="1800" dirty="0" smtClean="0"/>
              <a:t>Incapacité relative à </a:t>
            </a:r>
            <a:r>
              <a:rPr lang="fr-FR" sz="1800" dirty="0" smtClean="0">
                <a:solidFill>
                  <a:srgbClr val="FFFF00"/>
                </a:solidFill>
              </a:rPr>
              <a:t>engager ou maintenir une conversation</a:t>
            </a:r>
          </a:p>
          <a:p>
            <a:pPr lvl="2" eaLnBrk="1" hangingPunct="1">
              <a:lnSpc>
                <a:spcPct val="90000"/>
              </a:lnSpc>
            </a:pPr>
            <a:r>
              <a:rPr lang="fr-FR" sz="1800" dirty="0" smtClean="0"/>
              <a:t>Usage stéréotypé et répétitif du </a:t>
            </a:r>
            <a:r>
              <a:rPr lang="fr-FR" sz="1800" dirty="0" smtClean="0">
                <a:solidFill>
                  <a:srgbClr val="FFFF00"/>
                </a:solidFill>
              </a:rPr>
              <a:t>langage</a:t>
            </a:r>
          </a:p>
          <a:p>
            <a:pPr lvl="2" eaLnBrk="1" hangingPunct="1">
              <a:lnSpc>
                <a:spcPct val="90000"/>
              </a:lnSpc>
            </a:pPr>
            <a:r>
              <a:rPr lang="fr-FR" sz="1800" dirty="0" smtClean="0"/>
              <a:t>Absence de </a:t>
            </a:r>
            <a:r>
              <a:rPr lang="fr-FR" sz="1800" dirty="0" smtClean="0">
                <a:solidFill>
                  <a:srgbClr val="FFFF00"/>
                </a:solidFill>
              </a:rPr>
              <a:t>jeu de faire semblant </a:t>
            </a:r>
            <a:r>
              <a:rPr lang="fr-FR" sz="1800" dirty="0" smtClean="0"/>
              <a:t>ni imitation</a:t>
            </a:r>
          </a:p>
          <a:p>
            <a:pPr eaLnBrk="1" hangingPunct="1">
              <a:lnSpc>
                <a:spcPct val="90000"/>
              </a:lnSpc>
            </a:pPr>
            <a:endParaRPr lang="fr-FR" sz="1800" dirty="0" smtClean="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1203">
                                            <p:txEl>
                                              <p:pRg st="0" end="0"/>
                                            </p:txEl>
                                          </p:spTgt>
                                        </p:tgtEl>
                                        <p:attrNameLst>
                                          <p:attrName>style.visibility</p:attrName>
                                        </p:attrNameLst>
                                      </p:cBhvr>
                                      <p:to>
                                        <p:strVal val="visible"/>
                                      </p:to>
                                    </p:set>
                                    <p:animEffect transition="in" filter="wipe(left)">
                                      <p:cBhvr>
                                        <p:cTn id="7" dur="500"/>
                                        <p:tgtEl>
                                          <p:spTgt spid="5120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51203">
                                            <p:txEl>
                                              <p:pRg st="1" end="1"/>
                                            </p:txEl>
                                          </p:spTgt>
                                        </p:tgtEl>
                                        <p:attrNameLst>
                                          <p:attrName>style.visibility</p:attrName>
                                        </p:attrNameLst>
                                      </p:cBhvr>
                                      <p:to>
                                        <p:strVal val="visible"/>
                                      </p:to>
                                    </p:set>
                                    <p:animEffect transition="in" filter="wipe(left)">
                                      <p:cBhvr>
                                        <p:cTn id="10" dur="500"/>
                                        <p:tgtEl>
                                          <p:spTgt spid="51203">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51203">
                                            <p:txEl>
                                              <p:pRg st="2" end="2"/>
                                            </p:txEl>
                                          </p:spTgt>
                                        </p:tgtEl>
                                        <p:attrNameLst>
                                          <p:attrName>style.visibility</p:attrName>
                                        </p:attrNameLst>
                                      </p:cBhvr>
                                      <p:to>
                                        <p:strVal val="visible"/>
                                      </p:to>
                                    </p:set>
                                    <p:animEffect transition="in" filter="wipe(left)">
                                      <p:cBhvr>
                                        <p:cTn id="13" dur="500"/>
                                        <p:tgtEl>
                                          <p:spTgt spid="51203">
                                            <p:txEl>
                                              <p:pRg st="2" end="2"/>
                                            </p:txEl>
                                          </p:spTgt>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51203">
                                            <p:txEl>
                                              <p:pRg st="3" end="3"/>
                                            </p:txEl>
                                          </p:spTgt>
                                        </p:tgtEl>
                                        <p:attrNameLst>
                                          <p:attrName>style.visibility</p:attrName>
                                        </p:attrNameLst>
                                      </p:cBhvr>
                                      <p:to>
                                        <p:strVal val="visible"/>
                                      </p:to>
                                    </p:set>
                                    <p:animEffect transition="in" filter="wipe(left)">
                                      <p:cBhvr>
                                        <p:cTn id="16" dur="500"/>
                                        <p:tgtEl>
                                          <p:spTgt spid="51203">
                                            <p:txEl>
                                              <p:pRg st="3" end="3"/>
                                            </p:txEl>
                                          </p:spTgt>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51203">
                                            <p:txEl>
                                              <p:pRg st="4" end="4"/>
                                            </p:txEl>
                                          </p:spTgt>
                                        </p:tgtEl>
                                        <p:attrNameLst>
                                          <p:attrName>style.visibility</p:attrName>
                                        </p:attrNameLst>
                                      </p:cBhvr>
                                      <p:to>
                                        <p:strVal val="visible"/>
                                      </p:to>
                                    </p:set>
                                    <p:animEffect transition="in" filter="wipe(left)">
                                      <p:cBhvr>
                                        <p:cTn id="19" dur="500"/>
                                        <p:tgtEl>
                                          <p:spTgt spid="51203">
                                            <p:txEl>
                                              <p:pRg st="4" end="4"/>
                                            </p:txEl>
                                          </p:spTgt>
                                        </p:tgtEl>
                                      </p:cBhvr>
                                    </p:animEffect>
                                  </p:childTnLst>
                                </p:cTn>
                              </p:par>
                              <p:par>
                                <p:cTn id="20" presetID="22" presetClass="entr" presetSubtype="8" fill="hold" grpId="0" nodeType="withEffect">
                                  <p:stCondLst>
                                    <p:cond delay="0"/>
                                  </p:stCondLst>
                                  <p:childTnLst>
                                    <p:set>
                                      <p:cBhvr>
                                        <p:cTn id="21" dur="1" fill="hold">
                                          <p:stCondLst>
                                            <p:cond delay="0"/>
                                          </p:stCondLst>
                                        </p:cTn>
                                        <p:tgtEl>
                                          <p:spTgt spid="51203">
                                            <p:txEl>
                                              <p:pRg st="5" end="5"/>
                                            </p:txEl>
                                          </p:spTgt>
                                        </p:tgtEl>
                                        <p:attrNameLst>
                                          <p:attrName>style.visibility</p:attrName>
                                        </p:attrNameLst>
                                      </p:cBhvr>
                                      <p:to>
                                        <p:strVal val="visible"/>
                                      </p:to>
                                    </p:set>
                                    <p:animEffect transition="in" filter="wipe(left)">
                                      <p:cBhvr>
                                        <p:cTn id="22" dur="500"/>
                                        <p:tgtEl>
                                          <p:spTgt spid="51203">
                                            <p:txEl>
                                              <p:pRg st="5" end="5"/>
                                            </p:txEl>
                                          </p:spTgt>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51203">
                                            <p:txEl>
                                              <p:pRg st="6" end="6"/>
                                            </p:txEl>
                                          </p:spTgt>
                                        </p:tgtEl>
                                        <p:attrNameLst>
                                          <p:attrName>style.visibility</p:attrName>
                                        </p:attrNameLst>
                                      </p:cBhvr>
                                      <p:to>
                                        <p:strVal val="visible"/>
                                      </p:to>
                                    </p:set>
                                    <p:animEffect transition="in" filter="wipe(left)">
                                      <p:cBhvr>
                                        <p:cTn id="25" dur="500"/>
                                        <p:tgtEl>
                                          <p:spTgt spid="51203">
                                            <p:txEl>
                                              <p:pRg st="6" end="6"/>
                                            </p:txEl>
                                          </p:spTgt>
                                        </p:tgtEl>
                                      </p:cBhvr>
                                    </p:animEffect>
                                  </p:childTnLst>
                                </p:cTn>
                              </p:par>
                              <p:par>
                                <p:cTn id="26" presetID="22" presetClass="entr" presetSubtype="8" fill="hold" grpId="0" nodeType="withEffect">
                                  <p:stCondLst>
                                    <p:cond delay="0"/>
                                  </p:stCondLst>
                                  <p:childTnLst>
                                    <p:set>
                                      <p:cBhvr>
                                        <p:cTn id="27" dur="1" fill="hold">
                                          <p:stCondLst>
                                            <p:cond delay="0"/>
                                          </p:stCondLst>
                                        </p:cTn>
                                        <p:tgtEl>
                                          <p:spTgt spid="51203">
                                            <p:txEl>
                                              <p:pRg st="7" end="7"/>
                                            </p:txEl>
                                          </p:spTgt>
                                        </p:tgtEl>
                                        <p:attrNameLst>
                                          <p:attrName>style.visibility</p:attrName>
                                        </p:attrNameLst>
                                      </p:cBhvr>
                                      <p:to>
                                        <p:strVal val="visible"/>
                                      </p:to>
                                    </p:set>
                                    <p:animEffect transition="in" filter="wipe(left)">
                                      <p:cBhvr>
                                        <p:cTn id="28" dur="500"/>
                                        <p:tgtEl>
                                          <p:spTgt spid="51203">
                                            <p:txEl>
                                              <p:pRg st="7" end="7"/>
                                            </p:txEl>
                                          </p:spTgt>
                                        </p:tgtEl>
                                      </p:cBhvr>
                                    </p:animEffect>
                                  </p:childTnLst>
                                </p:cTn>
                              </p:par>
                              <p:par>
                                <p:cTn id="29" presetID="22" presetClass="entr" presetSubtype="8" fill="hold" grpId="0" nodeType="withEffect">
                                  <p:stCondLst>
                                    <p:cond delay="0"/>
                                  </p:stCondLst>
                                  <p:childTnLst>
                                    <p:set>
                                      <p:cBhvr>
                                        <p:cTn id="30" dur="1" fill="hold">
                                          <p:stCondLst>
                                            <p:cond delay="0"/>
                                          </p:stCondLst>
                                        </p:cTn>
                                        <p:tgtEl>
                                          <p:spTgt spid="51203">
                                            <p:txEl>
                                              <p:pRg st="8" end="8"/>
                                            </p:txEl>
                                          </p:spTgt>
                                        </p:tgtEl>
                                        <p:attrNameLst>
                                          <p:attrName>style.visibility</p:attrName>
                                        </p:attrNameLst>
                                      </p:cBhvr>
                                      <p:to>
                                        <p:strVal val="visible"/>
                                      </p:to>
                                    </p:set>
                                    <p:animEffect transition="in" filter="wipe(left)">
                                      <p:cBhvr>
                                        <p:cTn id="31" dur="500"/>
                                        <p:tgtEl>
                                          <p:spTgt spid="51203">
                                            <p:txEl>
                                              <p:pRg st="8" end="8"/>
                                            </p:txEl>
                                          </p:spTgt>
                                        </p:tgtEl>
                                      </p:cBhvr>
                                    </p:animEffect>
                                  </p:childTnLst>
                                </p:cTn>
                              </p:par>
                              <p:par>
                                <p:cTn id="32" presetID="22" presetClass="entr" presetSubtype="8" fill="hold" grpId="0" nodeType="withEffect">
                                  <p:stCondLst>
                                    <p:cond delay="0"/>
                                  </p:stCondLst>
                                  <p:childTnLst>
                                    <p:set>
                                      <p:cBhvr>
                                        <p:cTn id="33" dur="1" fill="hold">
                                          <p:stCondLst>
                                            <p:cond delay="0"/>
                                          </p:stCondLst>
                                        </p:cTn>
                                        <p:tgtEl>
                                          <p:spTgt spid="51203">
                                            <p:txEl>
                                              <p:pRg st="9" end="9"/>
                                            </p:txEl>
                                          </p:spTgt>
                                        </p:tgtEl>
                                        <p:attrNameLst>
                                          <p:attrName>style.visibility</p:attrName>
                                        </p:attrNameLst>
                                      </p:cBhvr>
                                      <p:to>
                                        <p:strVal val="visible"/>
                                      </p:to>
                                    </p:set>
                                    <p:animEffect transition="in" filter="wipe(left)">
                                      <p:cBhvr>
                                        <p:cTn id="34" dur="500"/>
                                        <p:tgtEl>
                                          <p:spTgt spid="51203">
                                            <p:txEl>
                                              <p:pRg st="9" end="9"/>
                                            </p:txEl>
                                          </p:spTgt>
                                        </p:tgtEl>
                                      </p:cBhvr>
                                    </p:animEffect>
                                  </p:childTnLst>
                                </p:cTn>
                              </p:par>
                              <p:par>
                                <p:cTn id="35" presetID="22" presetClass="entr" presetSubtype="8" fill="hold" grpId="0" nodeType="withEffect">
                                  <p:stCondLst>
                                    <p:cond delay="0"/>
                                  </p:stCondLst>
                                  <p:childTnLst>
                                    <p:set>
                                      <p:cBhvr>
                                        <p:cTn id="36" dur="1" fill="hold">
                                          <p:stCondLst>
                                            <p:cond delay="0"/>
                                          </p:stCondLst>
                                        </p:cTn>
                                        <p:tgtEl>
                                          <p:spTgt spid="51203">
                                            <p:txEl>
                                              <p:pRg st="10" end="10"/>
                                            </p:txEl>
                                          </p:spTgt>
                                        </p:tgtEl>
                                        <p:attrNameLst>
                                          <p:attrName>style.visibility</p:attrName>
                                        </p:attrNameLst>
                                      </p:cBhvr>
                                      <p:to>
                                        <p:strVal val="visible"/>
                                      </p:to>
                                    </p:set>
                                    <p:animEffect transition="in" filter="wipe(left)">
                                      <p:cBhvr>
                                        <p:cTn id="37" dur="500"/>
                                        <p:tgtEl>
                                          <p:spTgt spid="5120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3"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defRPr/>
            </a:pPr>
            <a:r>
              <a:rPr lang="fr-FR" smtClean="0"/>
              <a:t>Autisme infantile (suite)</a:t>
            </a:r>
          </a:p>
        </p:txBody>
      </p:sp>
      <p:sp>
        <p:nvSpPr>
          <p:cNvPr id="50179" name="Rectangle 3"/>
          <p:cNvSpPr>
            <a:spLocks noGrp="1" noChangeArrowheads="1"/>
          </p:cNvSpPr>
          <p:nvPr>
            <p:ph type="body" idx="1"/>
          </p:nvPr>
        </p:nvSpPr>
        <p:spPr/>
        <p:txBody>
          <a:bodyPr/>
          <a:lstStyle/>
          <a:p>
            <a:pPr lvl="1" eaLnBrk="1" hangingPunct="1">
              <a:lnSpc>
                <a:spcPct val="90000"/>
              </a:lnSpc>
            </a:pPr>
            <a:r>
              <a:rPr lang="fr-FR" sz="2400" dirty="0" smtClean="0"/>
              <a:t>3°) </a:t>
            </a:r>
            <a:r>
              <a:rPr lang="fr-FR" sz="2400" dirty="0" smtClean="0">
                <a:solidFill>
                  <a:srgbClr val="FFFF00"/>
                </a:solidFill>
              </a:rPr>
              <a:t>caractère restreint, répétitif et stéréotypé des </a:t>
            </a:r>
            <a:r>
              <a:rPr lang="fr-FR" sz="2400" dirty="0" err="1" smtClean="0">
                <a:solidFill>
                  <a:srgbClr val="FFFF00"/>
                </a:solidFill>
              </a:rPr>
              <a:t>cpts</a:t>
            </a:r>
            <a:r>
              <a:rPr lang="fr-FR" sz="2400" dirty="0" smtClean="0">
                <a:solidFill>
                  <a:srgbClr val="FFFF00"/>
                </a:solidFill>
              </a:rPr>
              <a:t>, des intérêts et activités</a:t>
            </a:r>
          </a:p>
          <a:p>
            <a:pPr lvl="2" eaLnBrk="1" hangingPunct="1">
              <a:lnSpc>
                <a:spcPct val="90000"/>
              </a:lnSpc>
            </a:pPr>
            <a:r>
              <a:rPr lang="fr-FR" sz="2000" dirty="0" smtClean="0"/>
              <a:t>1 ou plusieurs centres </a:t>
            </a:r>
            <a:r>
              <a:rPr lang="fr-FR" sz="2000" dirty="0" smtClean="0">
                <a:solidFill>
                  <a:srgbClr val="FFFF00"/>
                </a:solidFill>
              </a:rPr>
              <a:t>d’intérêt stéréotypés et restreints</a:t>
            </a:r>
            <a:r>
              <a:rPr lang="fr-FR" sz="2000" dirty="0" smtClean="0"/>
              <a:t>, anormaux</a:t>
            </a:r>
          </a:p>
          <a:p>
            <a:pPr lvl="2" eaLnBrk="1" hangingPunct="1">
              <a:lnSpc>
                <a:spcPct val="90000"/>
              </a:lnSpc>
            </a:pPr>
            <a:r>
              <a:rPr lang="fr-FR" sz="2000" dirty="0" smtClean="0"/>
              <a:t>Habitudes ou </a:t>
            </a:r>
            <a:r>
              <a:rPr lang="fr-FR" sz="2000" dirty="0" smtClean="0">
                <a:solidFill>
                  <a:srgbClr val="FFFF00"/>
                </a:solidFill>
              </a:rPr>
              <a:t>rituels spécifiques non fonctionnels</a:t>
            </a:r>
          </a:p>
          <a:p>
            <a:pPr lvl="2" eaLnBrk="1" hangingPunct="1">
              <a:lnSpc>
                <a:spcPct val="90000"/>
              </a:lnSpc>
            </a:pPr>
            <a:r>
              <a:rPr lang="fr-FR" sz="2000" dirty="0" smtClean="0">
                <a:solidFill>
                  <a:srgbClr val="FFFF00"/>
                </a:solidFill>
              </a:rPr>
              <a:t>Maniérismes moteurs </a:t>
            </a:r>
            <a:r>
              <a:rPr lang="fr-FR" sz="2000" dirty="0" smtClean="0"/>
              <a:t>stéréotypés et répétitifs</a:t>
            </a:r>
          </a:p>
          <a:p>
            <a:pPr lvl="2" eaLnBrk="1" hangingPunct="1">
              <a:lnSpc>
                <a:spcPct val="90000"/>
              </a:lnSpc>
            </a:pPr>
            <a:r>
              <a:rPr lang="fr-FR" sz="2000" dirty="0" smtClean="0">
                <a:solidFill>
                  <a:srgbClr val="FFFF00"/>
                </a:solidFill>
              </a:rPr>
              <a:t>Préoccupation insolite pour une partie des objets</a:t>
            </a:r>
          </a:p>
          <a:p>
            <a:pPr eaLnBrk="1" hangingPunct="1">
              <a:lnSpc>
                <a:spcPct val="90000"/>
              </a:lnSpc>
            </a:pPr>
            <a:r>
              <a:rPr lang="fr-FR" sz="2800" dirty="0" smtClean="0"/>
              <a:t>C </a:t>
            </a:r>
            <a:r>
              <a:rPr lang="fr-FR" sz="2800" u="sng" dirty="0" smtClean="0"/>
              <a:t>exclusion</a:t>
            </a:r>
            <a:r>
              <a:rPr lang="fr-FR" sz="2800" dirty="0" smtClean="0"/>
              <a:t> d’autres TED, de </a:t>
            </a:r>
            <a:r>
              <a:rPr lang="fr-FR" sz="2800" dirty="0" err="1" smtClean="0"/>
              <a:t>trbl</a:t>
            </a:r>
            <a:r>
              <a:rPr lang="fr-FR" sz="2800" dirty="0" smtClean="0"/>
              <a:t> spécifique de l’acquisition du langage (réceptif), </a:t>
            </a:r>
            <a:r>
              <a:rPr lang="fr-FR" sz="2800" dirty="0" err="1" smtClean="0"/>
              <a:t>trbl</a:t>
            </a:r>
            <a:r>
              <a:rPr lang="fr-FR" sz="2800" dirty="0" smtClean="0"/>
              <a:t> réactionnel de l’attachement de l’enfance avec désinhibition, RM, schizophrénie, syndrome de </a:t>
            </a:r>
            <a:r>
              <a:rPr lang="fr-FR" sz="2800" dirty="0" err="1" smtClean="0"/>
              <a:t>Rett</a:t>
            </a:r>
            <a:endParaRPr lang="fr-FR" sz="2800" dirty="0" smtClean="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0179">
                                            <p:txEl>
                                              <p:pRg st="0" end="0"/>
                                            </p:txEl>
                                          </p:spTgt>
                                        </p:tgtEl>
                                        <p:attrNameLst>
                                          <p:attrName>style.visibility</p:attrName>
                                        </p:attrNameLst>
                                      </p:cBhvr>
                                      <p:to>
                                        <p:strVal val="visible"/>
                                      </p:to>
                                    </p:set>
                                    <p:animEffect transition="in" filter="wipe(left)">
                                      <p:cBhvr>
                                        <p:cTn id="7" dur="500"/>
                                        <p:tgtEl>
                                          <p:spTgt spid="50179">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50179">
                                            <p:txEl>
                                              <p:pRg st="1" end="1"/>
                                            </p:txEl>
                                          </p:spTgt>
                                        </p:tgtEl>
                                        <p:attrNameLst>
                                          <p:attrName>style.visibility</p:attrName>
                                        </p:attrNameLst>
                                      </p:cBhvr>
                                      <p:to>
                                        <p:strVal val="visible"/>
                                      </p:to>
                                    </p:set>
                                    <p:animEffect transition="in" filter="wipe(left)">
                                      <p:cBhvr>
                                        <p:cTn id="10" dur="500"/>
                                        <p:tgtEl>
                                          <p:spTgt spid="50179">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50179">
                                            <p:txEl>
                                              <p:pRg st="2" end="2"/>
                                            </p:txEl>
                                          </p:spTgt>
                                        </p:tgtEl>
                                        <p:attrNameLst>
                                          <p:attrName>style.visibility</p:attrName>
                                        </p:attrNameLst>
                                      </p:cBhvr>
                                      <p:to>
                                        <p:strVal val="visible"/>
                                      </p:to>
                                    </p:set>
                                    <p:animEffect transition="in" filter="wipe(left)">
                                      <p:cBhvr>
                                        <p:cTn id="13" dur="500"/>
                                        <p:tgtEl>
                                          <p:spTgt spid="50179">
                                            <p:txEl>
                                              <p:pRg st="2" end="2"/>
                                            </p:txEl>
                                          </p:spTgt>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50179">
                                            <p:txEl>
                                              <p:pRg st="3" end="3"/>
                                            </p:txEl>
                                          </p:spTgt>
                                        </p:tgtEl>
                                        <p:attrNameLst>
                                          <p:attrName>style.visibility</p:attrName>
                                        </p:attrNameLst>
                                      </p:cBhvr>
                                      <p:to>
                                        <p:strVal val="visible"/>
                                      </p:to>
                                    </p:set>
                                    <p:animEffect transition="in" filter="wipe(left)">
                                      <p:cBhvr>
                                        <p:cTn id="16" dur="500"/>
                                        <p:tgtEl>
                                          <p:spTgt spid="50179">
                                            <p:txEl>
                                              <p:pRg st="3" end="3"/>
                                            </p:txEl>
                                          </p:spTgt>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50179">
                                            <p:txEl>
                                              <p:pRg st="4" end="4"/>
                                            </p:txEl>
                                          </p:spTgt>
                                        </p:tgtEl>
                                        <p:attrNameLst>
                                          <p:attrName>style.visibility</p:attrName>
                                        </p:attrNameLst>
                                      </p:cBhvr>
                                      <p:to>
                                        <p:strVal val="visible"/>
                                      </p:to>
                                    </p:set>
                                    <p:animEffect transition="in" filter="wipe(left)">
                                      <p:cBhvr>
                                        <p:cTn id="19" dur="500"/>
                                        <p:tgtEl>
                                          <p:spTgt spid="50179">
                                            <p:txEl>
                                              <p:pRg st="4" end="4"/>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50179">
                                            <p:txEl>
                                              <p:pRg st="5" end="5"/>
                                            </p:txEl>
                                          </p:spTgt>
                                        </p:tgtEl>
                                        <p:attrNameLst>
                                          <p:attrName>style.visibility</p:attrName>
                                        </p:attrNameLst>
                                      </p:cBhvr>
                                      <p:to>
                                        <p:strVal val="visible"/>
                                      </p:to>
                                    </p:set>
                                    <p:animEffect transition="in" filter="wipe(left)">
                                      <p:cBhvr>
                                        <p:cTn id="24" dur="500"/>
                                        <p:tgtEl>
                                          <p:spTgt spid="5017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9"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defRPr/>
            </a:pPr>
            <a:r>
              <a:rPr lang="fr-FR" sz="2800" smtClean="0"/>
              <a:t>Critères diagnostiques (syndrome d’Asperger)</a:t>
            </a:r>
          </a:p>
        </p:txBody>
      </p:sp>
      <p:sp>
        <p:nvSpPr>
          <p:cNvPr id="48131" name="Rectangle 3"/>
          <p:cNvSpPr>
            <a:spLocks noGrp="1" noChangeArrowheads="1"/>
          </p:cNvSpPr>
          <p:nvPr>
            <p:ph type="body" idx="1"/>
          </p:nvPr>
        </p:nvSpPr>
        <p:spPr/>
        <p:txBody>
          <a:bodyPr/>
          <a:lstStyle/>
          <a:p>
            <a:pPr eaLnBrk="1" hangingPunct="1">
              <a:lnSpc>
                <a:spcPct val="90000"/>
              </a:lnSpc>
            </a:pPr>
            <a:r>
              <a:rPr lang="fr-FR" sz="2000" dirty="0" smtClean="0"/>
              <a:t>A. </a:t>
            </a:r>
            <a:r>
              <a:rPr lang="fr-FR" sz="2000" dirty="0" smtClean="0">
                <a:solidFill>
                  <a:srgbClr val="FFFF00"/>
                </a:solidFill>
              </a:rPr>
              <a:t>Altération qualitative des interactions sociales, </a:t>
            </a:r>
            <a:r>
              <a:rPr lang="fr-FR" sz="2000" dirty="0" smtClean="0"/>
              <a:t>dans au moins deux des éléments suivants :</a:t>
            </a:r>
          </a:p>
          <a:p>
            <a:pPr lvl="1" eaLnBrk="1" hangingPunct="1">
              <a:lnSpc>
                <a:spcPct val="90000"/>
              </a:lnSpc>
            </a:pPr>
            <a:r>
              <a:rPr lang="fr-FR" sz="2000" dirty="0" smtClean="0"/>
              <a:t>altération marquée </a:t>
            </a:r>
            <a:r>
              <a:rPr lang="fr-FR" sz="2000" dirty="0" smtClean="0">
                <a:solidFill>
                  <a:srgbClr val="FFFF00"/>
                </a:solidFill>
              </a:rPr>
              <a:t>dans l'utilisation</a:t>
            </a:r>
            <a:r>
              <a:rPr lang="fr-FR" sz="2000" dirty="0" smtClean="0"/>
              <a:t>, pour réguler les interactions sociales, </a:t>
            </a:r>
            <a:r>
              <a:rPr lang="fr-FR" sz="2000" dirty="0" smtClean="0">
                <a:solidFill>
                  <a:srgbClr val="FFFF00"/>
                </a:solidFill>
              </a:rPr>
              <a:t>de comportements non verbaux multiples</a:t>
            </a:r>
            <a:r>
              <a:rPr lang="fr-FR" sz="2000" dirty="0" smtClean="0"/>
              <a:t>, tels que le contact oculaire, la mimique faciale, les postures corporelles, les gestes</a:t>
            </a:r>
          </a:p>
          <a:p>
            <a:pPr lvl="1" eaLnBrk="1" hangingPunct="1">
              <a:lnSpc>
                <a:spcPct val="90000"/>
              </a:lnSpc>
            </a:pPr>
            <a:r>
              <a:rPr lang="fr-FR" sz="2000" dirty="0" smtClean="0"/>
              <a:t>incapacité à </a:t>
            </a:r>
            <a:r>
              <a:rPr lang="fr-FR" sz="2000" dirty="0" smtClean="0">
                <a:solidFill>
                  <a:srgbClr val="FFFF00"/>
                </a:solidFill>
              </a:rPr>
              <a:t>établir des relations avec les pairs </a:t>
            </a:r>
            <a:r>
              <a:rPr lang="fr-FR" sz="2000" dirty="0" smtClean="0"/>
              <a:t>correspondant au niveau du développement</a:t>
            </a:r>
          </a:p>
          <a:p>
            <a:pPr lvl="1" eaLnBrk="1" hangingPunct="1">
              <a:lnSpc>
                <a:spcPct val="90000"/>
              </a:lnSpc>
            </a:pPr>
            <a:r>
              <a:rPr lang="fr-FR" sz="2000" dirty="0" smtClean="0"/>
              <a:t>le sujet </a:t>
            </a:r>
            <a:r>
              <a:rPr lang="fr-FR" sz="2000" dirty="0" smtClean="0">
                <a:solidFill>
                  <a:srgbClr val="FFFF00"/>
                </a:solidFill>
              </a:rPr>
              <a:t>ne cherche pas spontanément à partager ses plaisirs</a:t>
            </a:r>
            <a:r>
              <a:rPr lang="fr-FR" sz="2000" dirty="0" smtClean="0"/>
              <a:t>, ses intérêts ou ses réussites avec d'autres personnes (p. ex. il ne cherche pas à montrer, à désigner du doigt ou à apporter les objets qui l'intéressent)</a:t>
            </a:r>
          </a:p>
          <a:p>
            <a:pPr lvl="1" eaLnBrk="1" hangingPunct="1">
              <a:lnSpc>
                <a:spcPct val="90000"/>
              </a:lnSpc>
            </a:pPr>
            <a:r>
              <a:rPr lang="fr-FR" sz="2000" dirty="0" smtClean="0">
                <a:solidFill>
                  <a:srgbClr val="FFFF00"/>
                </a:solidFill>
              </a:rPr>
              <a:t>manque de réciprocité sociale </a:t>
            </a:r>
            <a:r>
              <a:rPr lang="fr-FR" sz="2000" dirty="0" smtClean="0"/>
              <a:t>ou émotionnelle</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8131">
                                            <p:txEl>
                                              <p:pRg st="0" end="0"/>
                                            </p:txEl>
                                          </p:spTgt>
                                        </p:tgtEl>
                                        <p:attrNameLst>
                                          <p:attrName>style.visibility</p:attrName>
                                        </p:attrNameLst>
                                      </p:cBhvr>
                                      <p:to>
                                        <p:strVal val="visible"/>
                                      </p:to>
                                    </p:set>
                                    <p:animEffect transition="in" filter="wipe(left)">
                                      <p:cBhvr>
                                        <p:cTn id="7" dur="500"/>
                                        <p:tgtEl>
                                          <p:spTgt spid="48131">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8131">
                                            <p:txEl>
                                              <p:pRg st="1" end="1"/>
                                            </p:txEl>
                                          </p:spTgt>
                                        </p:tgtEl>
                                        <p:attrNameLst>
                                          <p:attrName>style.visibility</p:attrName>
                                        </p:attrNameLst>
                                      </p:cBhvr>
                                      <p:to>
                                        <p:strVal val="visible"/>
                                      </p:to>
                                    </p:set>
                                    <p:animEffect transition="in" filter="wipe(left)">
                                      <p:cBhvr>
                                        <p:cTn id="10" dur="500"/>
                                        <p:tgtEl>
                                          <p:spTgt spid="48131">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48131">
                                            <p:txEl>
                                              <p:pRg st="2" end="2"/>
                                            </p:txEl>
                                          </p:spTgt>
                                        </p:tgtEl>
                                        <p:attrNameLst>
                                          <p:attrName>style.visibility</p:attrName>
                                        </p:attrNameLst>
                                      </p:cBhvr>
                                      <p:to>
                                        <p:strVal val="visible"/>
                                      </p:to>
                                    </p:set>
                                    <p:animEffect transition="in" filter="wipe(left)">
                                      <p:cBhvr>
                                        <p:cTn id="13" dur="500"/>
                                        <p:tgtEl>
                                          <p:spTgt spid="48131">
                                            <p:txEl>
                                              <p:pRg st="2" end="2"/>
                                            </p:txEl>
                                          </p:spTgt>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48131">
                                            <p:txEl>
                                              <p:pRg st="3" end="3"/>
                                            </p:txEl>
                                          </p:spTgt>
                                        </p:tgtEl>
                                        <p:attrNameLst>
                                          <p:attrName>style.visibility</p:attrName>
                                        </p:attrNameLst>
                                      </p:cBhvr>
                                      <p:to>
                                        <p:strVal val="visible"/>
                                      </p:to>
                                    </p:set>
                                    <p:animEffect transition="in" filter="wipe(left)">
                                      <p:cBhvr>
                                        <p:cTn id="16" dur="500"/>
                                        <p:tgtEl>
                                          <p:spTgt spid="48131">
                                            <p:txEl>
                                              <p:pRg st="3" end="3"/>
                                            </p:txEl>
                                          </p:spTgt>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48131">
                                            <p:txEl>
                                              <p:pRg st="4" end="4"/>
                                            </p:txEl>
                                          </p:spTgt>
                                        </p:tgtEl>
                                        <p:attrNameLst>
                                          <p:attrName>style.visibility</p:attrName>
                                        </p:attrNameLst>
                                      </p:cBhvr>
                                      <p:to>
                                        <p:strVal val="visible"/>
                                      </p:to>
                                    </p:set>
                                    <p:animEffect transition="in" filter="wipe(left)">
                                      <p:cBhvr>
                                        <p:cTn id="19" dur="500"/>
                                        <p:tgtEl>
                                          <p:spTgt spid="4813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1"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hangingPunct="1">
              <a:defRPr/>
            </a:pPr>
            <a:r>
              <a:rPr lang="fr-FR" dirty="0" smtClean="0"/>
              <a:t>Critères </a:t>
            </a:r>
            <a:r>
              <a:rPr lang="fr-FR" dirty="0" err="1" smtClean="0"/>
              <a:t>S.d’Asperger</a:t>
            </a:r>
            <a:r>
              <a:rPr lang="fr-FR" dirty="0" smtClean="0"/>
              <a:t> (suite)</a:t>
            </a:r>
          </a:p>
        </p:txBody>
      </p:sp>
      <p:sp>
        <p:nvSpPr>
          <p:cNvPr id="49155" name="Rectangle 3"/>
          <p:cNvSpPr>
            <a:spLocks noGrp="1" noChangeArrowheads="1"/>
          </p:cNvSpPr>
          <p:nvPr>
            <p:ph type="body" idx="1"/>
          </p:nvPr>
        </p:nvSpPr>
        <p:spPr/>
        <p:txBody>
          <a:bodyPr/>
          <a:lstStyle/>
          <a:p>
            <a:pPr eaLnBrk="1" hangingPunct="1">
              <a:lnSpc>
                <a:spcPct val="90000"/>
              </a:lnSpc>
            </a:pPr>
            <a:r>
              <a:rPr lang="fr-FR" sz="1800" dirty="0" smtClean="0"/>
              <a:t>B. </a:t>
            </a:r>
            <a:r>
              <a:rPr lang="fr-FR" sz="1800" dirty="0" smtClean="0">
                <a:solidFill>
                  <a:srgbClr val="FFFF00"/>
                </a:solidFill>
              </a:rPr>
              <a:t>Caractère restreint, répétitif et stéréotypé, des comportements, des intérêts et des activités</a:t>
            </a:r>
            <a:r>
              <a:rPr lang="fr-FR" sz="1800" dirty="0" smtClean="0"/>
              <a:t>, dans au moins un des </a:t>
            </a:r>
            <a:r>
              <a:rPr lang="fr-FR" sz="1800" dirty="0" err="1" smtClean="0"/>
              <a:t>élts</a:t>
            </a:r>
            <a:r>
              <a:rPr lang="fr-FR" sz="1800" dirty="0" smtClean="0"/>
              <a:t> suivants :</a:t>
            </a:r>
          </a:p>
          <a:p>
            <a:pPr lvl="1" eaLnBrk="1" hangingPunct="1">
              <a:lnSpc>
                <a:spcPct val="90000"/>
              </a:lnSpc>
            </a:pPr>
            <a:r>
              <a:rPr lang="fr-FR" sz="1800" dirty="0" smtClean="0"/>
              <a:t>préoccupation circonscrite à </a:t>
            </a:r>
            <a:r>
              <a:rPr lang="fr-FR" sz="1800" dirty="0" smtClean="0">
                <a:solidFill>
                  <a:srgbClr val="FFFF00"/>
                </a:solidFill>
              </a:rPr>
              <a:t>un ou plusieurs centres d'intérêt stéréotypés </a:t>
            </a:r>
            <a:r>
              <a:rPr lang="fr-FR" sz="1800" dirty="0" smtClean="0"/>
              <a:t>et restreints, anormale soit dans son intensité, soit dans son orientation</a:t>
            </a:r>
          </a:p>
          <a:p>
            <a:pPr lvl="1" eaLnBrk="1" hangingPunct="1">
              <a:lnSpc>
                <a:spcPct val="90000"/>
              </a:lnSpc>
            </a:pPr>
            <a:r>
              <a:rPr lang="fr-FR" sz="1800" dirty="0" smtClean="0"/>
              <a:t>adhésion apparemment inflexible à des </a:t>
            </a:r>
            <a:r>
              <a:rPr lang="fr-FR" sz="1800" dirty="0" smtClean="0">
                <a:solidFill>
                  <a:srgbClr val="FFFF00"/>
                </a:solidFill>
              </a:rPr>
              <a:t>habitudes ou à des rituels spécifiques et non fonctionnels</a:t>
            </a:r>
          </a:p>
          <a:p>
            <a:pPr lvl="1" eaLnBrk="1" hangingPunct="1">
              <a:lnSpc>
                <a:spcPct val="90000"/>
              </a:lnSpc>
            </a:pPr>
            <a:r>
              <a:rPr lang="fr-FR" sz="1800" dirty="0" smtClean="0">
                <a:solidFill>
                  <a:srgbClr val="FFFF00"/>
                </a:solidFill>
              </a:rPr>
              <a:t>maniérismes moteurs </a:t>
            </a:r>
            <a:r>
              <a:rPr lang="fr-FR" sz="1800" dirty="0" smtClean="0"/>
              <a:t>stéréotypés et répétitifs (p. ex. battements ou torsions des mains ou des doigts, mouvements complexes de tout le corps)</a:t>
            </a:r>
          </a:p>
          <a:p>
            <a:pPr eaLnBrk="1" hangingPunct="1">
              <a:lnSpc>
                <a:spcPct val="90000"/>
              </a:lnSpc>
            </a:pPr>
            <a:r>
              <a:rPr lang="fr-FR" sz="1600" dirty="0" smtClean="0"/>
              <a:t>C. La perturbation entraîne une altération cliniquement significative du fonctionnement social, professionnel, ou dans d'autres domaines importants.</a:t>
            </a:r>
          </a:p>
          <a:p>
            <a:pPr eaLnBrk="1" hangingPunct="1">
              <a:lnSpc>
                <a:spcPct val="90000"/>
              </a:lnSpc>
            </a:pPr>
            <a:r>
              <a:rPr lang="fr-FR" sz="1600" dirty="0" smtClean="0"/>
              <a:t>D. Il n'existe </a:t>
            </a:r>
            <a:r>
              <a:rPr lang="fr-FR" sz="1600" dirty="0" smtClean="0">
                <a:solidFill>
                  <a:srgbClr val="FFFF00"/>
                </a:solidFill>
              </a:rPr>
              <a:t>pas de retard général du langage significatif </a:t>
            </a:r>
            <a:r>
              <a:rPr lang="fr-FR" sz="1600" dirty="0" smtClean="0"/>
              <a:t>sur le plan clinique (p.ex. le sujet a utilisé des mots isolés vers l'âge de 2 ans et des phrases à valeur de communication vers l'âge de 3 ans).</a:t>
            </a:r>
          </a:p>
          <a:p>
            <a:pPr eaLnBrk="1" hangingPunct="1">
              <a:lnSpc>
                <a:spcPct val="90000"/>
              </a:lnSpc>
            </a:pPr>
            <a:r>
              <a:rPr lang="fr-FR" sz="1600" dirty="0" smtClean="0"/>
              <a:t>E. </a:t>
            </a:r>
            <a:r>
              <a:rPr lang="fr-FR" sz="1600" dirty="0" err="1" smtClean="0"/>
              <a:t>Pdt</a:t>
            </a:r>
            <a:r>
              <a:rPr lang="fr-FR" sz="1600" dirty="0" smtClean="0"/>
              <a:t> l'enfance</a:t>
            </a:r>
            <a:r>
              <a:rPr lang="fr-FR" sz="1600" dirty="0" smtClean="0">
                <a:solidFill>
                  <a:srgbClr val="FFFF00"/>
                </a:solidFill>
              </a:rPr>
              <a:t>,  pas de retard significatif sur le plan clinique dans le développement cognitif ni dans le développement</a:t>
            </a:r>
            <a:r>
              <a:rPr lang="fr-FR" sz="1600" dirty="0" smtClean="0"/>
              <a:t>, en fonction de l'âge, des capacités d'autonomie, du comportement adaptatif (sauf dans le domaine de l'interaction sociale) et de la curiosité pour l'environnement.</a:t>
            </a:r>
          </a:p>
          <a:p>
            <a:pPr eaLnBrk="1" hangingPunct="1">
              <a:lnSpc>
                <a:spcPct val="90000"/>
              </a:lnSpc>
            </a:pPr>
            <a:r>
              <a:rPr lang="fr-FR" sz="1600" dirty="0" smtClean="0"/>
              <a:t>F.  ne répond pas aux critères d'un autre TED spécifique, ni à ceux d'une Schizophrénie.</a:t>
            </a:r>
          </a:p>
          <a:p>
            <a:pPr eaLnBrk="1" hangingPunct="1">
              <a:lnSpc>
                <a:spcPct val="90000"/>
              </a:lnSpc>
            </a:pPr>
            <a:endParaRPr lang="fr-FR" sz="1600" dirty="0" smtClean="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9155">
                                            <p:txEl>
                                              <p:pRg st="0" end="0"/>
                                            </p:txEl>
                                          </p:spTgt>
                                        </p:tgtEl>
                                        <p:attrNameLst>
                                          <p:attrName>style.visibility</p:attrName>
                                        </p:attrNameLst>
                                      </p:cBhvr>
                                      <p:to>
                                        <p:strVal val="visible"/>
                                      </p:to>
                                    </p:set>
                                    <p:animEffect transition="in" filter="wipe(left)">
                                      <p:cBhvr>
                                        <p:cTn id="7" dur="500"/>
                                        <p:tgtEl>
                                          <p:spTgt spid="49155">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9155">
                                            <p:txEl>
                                              <p:pRg st="1" end="1"/>
                                            </p:txEl>
                                          </p:spTgt>
                                        </p:tgtEl>
                                        <p:attrNameLst>
                                          <p:attrName>style.visibility</p:attrName>
                                        </p:attrNameLst>
                                      </p:cBhvr>
                                      <p:to>
                                        <p:strVal val="visible"/>
                                      </p:to>
                                    </p:set>
                                    <p:animEffect transition="in" filter="wipe(left)">
                                      <p:cBhvr>
                                        <p:cTn id="10" dur="500"/>
                                        <p:tgtEl>
                                          <p:spTgt spid="49155">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49155">
                                            <p:txEl>
                                              <p:pRg st="2" end="2"/>
                                            </p:txEl>
                                          </p:spTgt>
                                        </p:tgtEl>
                                        <p:attrNameLst>
                                          <p:attrName>style.visibility</p:attrName>
                                        </p:attrNameLst>
                                      </p:cBhvr>
                                      <p:to>
                                        <p:strVal val="visible"/>
                                      </p:to>
                                    </p:set>
                                    <p:animEffect transition="in" filter="wipe(left)">
                                      <p:cBhvr>
                                        <p:cTn id="13" dur="500"/>
                                        <p:tgtEl>
                                          <p:spTgt spid="49155">
                                            <p:txEl>
                                              <p:pRg st="2" end="2"/>
                                            </p:txEl>
                                          </p:spTgt>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49155">
                                            <p:txEl>
                                              <p:pRg st="3" end="3"/>
                                            </p:txEl>
                                          </p:spTgt>
                                        </p:tgtEl>
                                        <p:attrNameLst>
                                          <p:attrName>style.visibility</p:attrName>
                                        </p:attrNameLst>
                                      </p:cBhvr>
                                      <p:to>
                                        <p:strVal val="visible"/>
                                      </p:to>
                                    </p:set>
                                    <p:animEffect transition="in" filter="wipe(left)">
                                      <p:cBhvr>
                                        <p:cTn id="16" dur="500"/>
                                        <p:tgtEl>
                                          <p:spTgt spid="49155">
                                            <p:txEl>
                                              <p:pRg st="3" end="3"/>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49155">
                                            <p:txEl>
                                              <p:pRg st="4" end="4"/>
                                            </p:txEl>
                                          </p:spTgt>
                                        </p:tgtEl>
                                        <p:attrNameLst>
                                          <p:attrName>style.visibility</p:attrName>
                                        </p:attrNameLst>
                                      </p:cBhvr>
                                      <p:to>
                                        <p:strVal val="visible"/>
                                      </p:to>
                                    </p:set>
                                    <p:animEffect transition="in" filter="wipe(left)">
                                      <p:cBhvr>
                                        <p:cTn id="21" dur="500"/>
                                        <p:tgtEl>
                                          <p:spTgt spid="49155">
                                            <p:txEl>
                                              <p:pRg st="4" end="4"/>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49155">
                                            <p:txEl>
                                              <p:pRg st="5" end="5"/>
                                            </p:txEl>
                                          </p:spTgt>
                                        </p:tgtEl>
                                        <p:attrNameLst>
                                          <p:attrName>style.visibility</p:attrName>
                                        </p:attrNameLst>
                                      </p:cBhvr>
                                      <p:to>
                                        <p:strVal val="visible"/>
                                      </p:to>
                                    </p:set>
                                    <p:animEffect transition="in" filter="wipe(left)">
                                      <p:cBhvr>
                                        <p:cTn id="26" dur="500"/>
                                        <p:tgtEl>
                                          <p:spTgt spid="49155">
                                            <p:txEl>
                                              <p:pRg st="5" end="5"/>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49155">
                                            <p:txEl>
                                              <p:pRg st="6" end="6"/>
                                            </p:txEl>
                                          </p:spTgt>
                                        </p:tgtEl>
                                        <p:attrNameLst>
                                          <p:attrName>style.visibility</p:attrName>
                                        </p:attrNameLst>
                                      </p:cBhvr>
                                      <p:to>
                                        <p:strVal val="visible"/>
                                      </p:to>
                                    </p:set>
                                    <p:animEffect transition="in" filter="wipe(left)">
                                      <p:cBhvr>
                                        <p:cTn id="31" dur="500"/>
                                        <p:tgtEl>
                                          <p:spTgt spid="49155">
                                            <p:txEl>
                                              <p:pRg st="6" end="6"/>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49155">
                                            <p:txEl>
                                              <p:pRg st="7" end="7"/>
                                            </p:txEl>
                                          </p:spTgt>
                                        </p:tgtEl>
                                        <p:attrNameLst>
                                          <p:attrName>style.visibility</p:attrName>
                                        </p:attrNameLst>
                                      </p:cBhvr>
                                      <p:to>
                                        <p:strVal val="visible"/>
                                      </p:to>
                                    </p:set>
                                    <p:animEffect transition="in" filter="wipe(left)">
                                      <p:cBhvr>
                                        <p:cTn id="36" dur="500"/>
                                        <p:tgtEl>
                                          <p:spTgt spid="4915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5" grpId="0" build="p"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defRPr/>
            </a:pPr>
            <a:r>
              <a:rPr lang="fr-FR" smtClean="0"/>
              <a:t>Pour évaluer</a:t>
            </a:r>
          </a:p>
        </p:txBody>
      </p:sp>
      <p:sp>
        <p:nvSpPr>
          <p:cNvPr id="35843" name="Rectangle 3"/>
          <p:cNvSpPr>
            <a:spLocks noGrp="1" noChangeArrowheads="1"/>
          </p:cNvSpPr>
          <p:nvPr>
            <p:ph type="body" idx="1"/>
          </p:nvPr>
        </p:nvSpPr>
        <p:spPr/>
        <p:txBody>
          <a:bodyPr/>
          <a:lstStyle/>
          <a:p>
            <a:pPr eaLnBrk="1" hangingPunct="1">
              <a:lnSpc>
                <a:spcPct val="90000"/>
              </a:lnSpc>
            </a:pPr>
            <a:r>
              <a:rPr lang="fr-FR" sz="2800" dirty="0" smtClean="0"/>
              <a:t>Le </a:t>
            </a:r>
            <a:r>
              <a:rPr lang="fr-FR" sz="2800" dirty="0" smtClean="0">
                <a:solidFill>
                  <a:schemeClr val="tx2">
                    <a:lumMod val="75000"/>
                  </a:schemeClr>
                </a:solidFill>
              </a:rPr>
              <a:t>PEP3</a:t>
            </a:r>
            <a:r>
              <a:rPr lang="fr-FR" sz="2800" dirty="0" smtClean="0"/>
              <a:t> (examen intellectuel </a:t>
            </a:r>
            <a:r>
              <a:rPr lang="fr-FR" sz="2800" dirty="0" err="1" smtClean="0"/>
              <a:t>enft</a:t>
            </a:r>
            <a:r>
              <a:rPr lang="fr-FR" sz="2800" dirty="0" smtClean="0"/>
              <a:t>) démonstration cf. doc vidéo</a:t>
            </a:r>
          </a:p>
          <a:p>
            <a:pPr eaLnBrk="1" hangingPunct="1">
              <a:lnSpc>
                <a:spcPct val="90000"/>
              </a:lnSpc>
            </a:pPr>
            <a:r>
              <a:rPr lang="fr-FR" sz="2800" dirty="0" smtClean="0"/>
              <a:t>L’</a:t>
            </a:r>
            <a:r>
              <a:rPr lang="fr-FR" sz="2800" dirty="0" smtClean="0">
                <a:solidFill>
                  <a:schemeClr val="tx2">
                    <a:lumMod val="75000"/>
                  </a:schemeClr>
                </a:solidFill>
              </a:rPr>
              <a:t>AAPEP</a:t>
            </a:r>
            <a:r>
              <a:rPr lang="fr-FR" sz="2800" dirty="0" smtClean="0"/>
              <a:t> (examen intellectuel ado)</a:t>
            </a:r>
          </a:p>
          <a:p>
            <a:pPr eaLnBrk="1" hangingPunct="1">
              <a:lnSpc>
                <a:spcPct val="90000"/>
              </a:lnSpc>
            </a:pPr>
            <a:r>
              <a:rPr lang="fr-FR" sz="2800" dirty="0" smtClean="0"/>
              <a:t>+ Les échelles de </a:t>
            </a:r>
            <a:r>
              <a:rPr lang="fr-FR" sz="2800" dirty="0" smtClean="0">
                <a:solidFill>
                  <a:schemeClr val="tx2">
                    <a:lumMod val="75000"/>
                  </a:schemeClr>
                </a:solidFill>
              </a:rPr>
              <a:t>Wechsler, le K ABC</a:t>
            </a:r>
            <a:r>
              <a:rPr lang="fr-FR" sz="2800" dirty="0" smtClean="0"/>
              <a:t>, échelle de Brunet </a:t>
            </a:r>
            <a:r>
              <a:rPr lang="fr-FR" sz="2800" dirty="0" err="1" smtClean="0"/>
              <a:t>Lézine</a:t>
            </a:r>
            <a:r>
              <a:rPr lang="fr-FR" sz="2800" dirty="0" smtClean="0"/>
              <a:t>, </a:t>
            </a:r>
            <a:r>
              <a:rPr lang="fr-FR" sz="2800" dirty="0" smtClean="0">
                <a:solidFill>
                  <a:schemeClr val="tx2">
                    <a:lumMod val="75000"/>
                  </a:schemeClr>
                </a:solidFill>
              </a:rPr>
              <a:t>Vineland</a:t>
            </a:r>
          </a:p>
          <a:p>
            <a:pPr eaLnBrk="1" hangingPunct="1">
              <a:lnSpc>
                <a:spcPct val="90000"/>
              </a:lnSpc>
            </a:pPr>
            <a:r>
              <a:rPr lang="fr-FR" sz="2800" dirty="0" smtClean="0"/>
              <a:t>L’</a:t>
            </a:r>
            <a:r>
              <a:rPr lang="fr-FR" sz="2800" dirty="0" smtClean="0">
                <a:solidFill>
                  <a:schemeClr val="tx2">
                    <a:lumMod val="75000"/>
                  </a:schemeClr>
                </a:solidFill>
              </a:rPr>
              <a:t>ECSP</a:t>
            </a:r>
            <a:r>
              <a:rPr lang="fr-FR" sz="2800" dirty="0" smtClean="0"/>
              <a:t> (examen du langage et de la communication), grille de </a:t>
            </a:r>
            <a:r>
              <a:rPr lang="fr-FR" sz="2800" dirty="0" err="1" smtClean="0">
                <a:solidFill>
                  <a:schemeClr val="tx2">
                    <a:lumMod val="75000"/>
                  </a:schemeClr>
                </a:solidFill>
              </a:rPr>
              <a:t>Wheterby</a:t>
            </a:r>
            <a:endParaRPr lang="fr-FR" sz="2800" dirty="0" smtClean="0">
              <a:solidFill>
                <a:schemeClr val="tx2">
                  <a:lumMod val="75000"/>
                </a:schemeClr>
              </a:solidFill>
            </a:endParaRPr>
          </a:p>
          <a:p>
            <a:pPr eaLnBrk="1" hangingPunct="1">
              <a:lnSpc>
                <a:spcPct val="90000"/>
              </a:lnSpc>
            </a:pPr>
            <a:r>
              <a:rPr lang="fr-FR" sz="2800" dirty="0" smtClean="0"/>
              <a:t>Examen sensori-moteur</a:t>
            </a:r>
          </a:p>
          <a:p>
            <a:pPr eaLnBrk="1" hangingPunct="1">
              <a:lnSpc>
                <a:spcPct val="90000"/>
              </a:lnSpc>
            </a:pPr>
            <a:r>
              <a:rPr lang="fr-FR" sz="2800" dirty="0" smtClean="0"/>
              <a:t>Évaluations </a:t>
            </a:r>
            <a:r>
              <a:rPr lang="fr-FR" sz="2800" dirty="0" smtClean="0">
                <a:solidFill>
                  <a:schemeClr val="tx2">
                    <a:lumMod val="75000"/>
                  </a:schemeClr>
                </a:solidFill>
              </a:rPr>
              <a:t>EIS</a:t>
            </a:r>
            <a:r>
              <a:rPr lang="fr-FR" sz="2800" dirty="0" smtClean="0"/>
              <a:t> (évaluation, intervention et suivi, 0-6 ans) de </a:t>
            </a:r>
            <a:r>
              <a:rPr lang="fr-FR" sz="2800" dirty="0" err="1" smtClean="0"/>
              <a:t>D.Bricker</a:t>
            </a:r>
            <a:endParaRPr lang="fr-FR" sz="2800" dirty="0" smtClean="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5843">
                                            <p:txEl>
                                              <p:pRg st="0" end="0"/>
                                            </p:txEl>
                                          </p:spTgt>
                                        </p:tgtEl>
                                        <p:attrNameLst>
                                          <p:attrName>style.visibility</p:attrName>
                                        </p:attrNameLst>
                                      </p:cBhvr>
                                      <p:to>
                                        <p:strVal val="visible"/>
                                      </p:to>
                                    </p:set>
                                    <p:animEffect transition="in" filter="wipe(left)">
                                      <p:cBhvr>
                                        <p:cTn id="7" dur="500"/>
                                        <p:tgtEl>
                                          <p:spTgt spid="3584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5843">
                                            <p:txEl>
                                              <p:pRg st="1" end="1"/>
                                            </p:txEl>
                                          </p:spTgt>
                                        </p:tgtEl>
                                        <p:attrNameLst>
                                          <p:attrName>style.visibility</p:attrName>
                                        </p:attrNameLst>
                                      </p:cBhvr>
                                      <p:to>
                                        <p:strVal val="visible"/>
                                      </p:to>
                                    </p:set>
                                    <p:animEffect transition="in" filter="wipe(left)">
                                      <p:cBhvr>
                                        <p:cTn id="12" dur="500"/>
                                        <p:tgtEl>
                                          <p:spTgt spid="3584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5843">
                                            <p:txEl>
                                              <p:pRg st="2" end="2"/>
                                            </p:txEl>
                                          </p:spTgt>
                                        </p:tgtEl>
                                        <p:attrNameLst>
                                          <p:attrName>style.visibility</p:attrName>
                                        </p:attrNameLst>
                                      </p:cBhvr>
                                      <p:to>
                                        <p:strVal val="visible"/>
                                      </p:to>
                                    </p:set>
                                    <p:animEffect transition="in" filter="wipe(left)">
                                      <p:cBhvr>
                                        <p:cTn id="17" dur="500"/>
                                        <p:tgtEl>
                                          <p:spTgt spid="3584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5843">
                                            <p:txEl>
                                              <p:pRg st="3" end="3"/>
                                            </p:txEl>
                                          </p:spTgt>
                                        </p:tgtEl>
                                        <p:attrNameLst>
                                          <p:attrName>style.visibility</p:attrName>
                                        </p:attrNameLst>
                                      </p:cBhvr>
                                      <p:to>
                                        <p:strVal val="visible"/>
                                      </p:to>
                                    </p:set>
                                    <p:animEffect transition="in" filter="wipe(left)">
                                      <p:cBhvr>
                                        <p:cTn id="22" dur="500"/>
                                        <p:tgtEl>
                                          <p:spTgt spid="3584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5843">
                                            <p:txEl>
                                              <p:pRg st="4" end="4"/>
                                            </p:txEl>
                                          </p:spTgt>
                                        </p:tgtEl>
                                        <p:attrNameLst>
                                          <p:attrName>style.visibility</p:attrName>
                                        </p:attrNameLst>
                                      </p:cBhvr>
                                      <p:to>
                                        <p:strVal val="visible"/>
                                      </p:to>
                                    </p:set>
                                    <p:animEffect transition="in" filter="wipe(left)">
                                      <p:cBhvr>
                                        <p:cTn id="27" dur="500"/>
                                        <p:tgtEl>
                                          <p:spTgt spid="35843">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5843">
                                            <p:txEl>
                                              <p:pRg st="5" end="5"/>
                                            </p:txEl>
                                          </p:spTgt>
                                        </p:tgtEl>
                                        <p:attrNameLst>
                                          <p:attrName>style.visibility</p:attrName>
                                        </p:attrNameLst>
                                      </p:cBhvr>
                                      <p:to>
                                        <p:strVal val="visible"/>
                                      </p:to>
                                    </p:set>
                                    <p:animEffect transition="in" filter="wipe(left)">
                                      <p:cBhvr>
                                        <p:cTn id="32" dur="500"/>
                                        <p:tgtEl>
                                          <p:spTgt spid="3584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a:xfrm>
            <a:off x="683568" y="188640"/>
            <a:ext cx="7772400" cy="1143000"/>
          </a:xfrm>
        </p:spPr>
        <p:txBody>
          <a:bodyPr/>
          <a:lstStyle/>
          <a:p>
            <a:pPr eaLnBrk="1" hangingPunct="1">
              <a:defRPr/>
            </a:pPr>
            <a:r>
              <a:rPr lang="fr-FR" dirty="0" smtClean="0"/>
              <a:t>Intro/ notion de TED</a:t>
            </a:r>
          </a:p>
        </p:txBody>
      </p:sp>
      <p:sp>
        <p:nvSpPr>
          <p:cNvPr id="29699" name="Rectangle 1027"/>
          <p:cNvSpPr>
            <a:spLocks noGrp="1" noChangeArrowheads="1"/>
          </p:cNvSpPr>
          <p:nvPr>
            <p:ph type="body" idx="1"/>
          </p:nvPr>
        </p:nvSpPr>
        <p:spPr>
          <a:xfrm>
            <a:off x="611560" y="1196752"/>
            <a:ext cx="7772400" cy="5328592"/>
          </a:xfrm>
        </p:spPr>
        <p:txBody>
          <a:bodyPr/>
          <a:lstStyle/>
          <a:p>
            <a:pPr eaLnBrk="1" hangingPunct="1">
              <a:lnSpc>
                <a:spcPct val="90000"/>
              </a:lnSpc>
            </a:pPr>
            <a:r>
              <a:rPr lang="fr-FR" sz="1600" dirty="0" err="1" smtClean="0"/>
              <a:t>Qq</a:t>
            </a:r>
            <a:r>
              <a:rPr lang="fr-FR" sz="1600" dirty="0" smtClean="0"/>
              <a:t> chiffres: Prévalence: </a:t>
            </a:r>
            <a:r>
              <a:rPr lang="fr-FR" sz="1600" dirty="0">
                <a:solidFill>
                  <a:srgbClr val="FFFF00"/>
                </a:solidFill>
              </a:rPr>
              <a:t>3</a:t>
            </a:r>
            <a:r>
              <a:rPr lang="fr-FR" sz="1600" dirty="0" smtClean="0">
                <a:solidFill>
                  <a:srgbClr val="FFFF00"/>
                </a:solidFill>
              </a:rPr>
              <a:t> enfants pour 1000 </a:t>
            </a:r>
            <a:r>
              <a:rPr lang="fr-FR" sz="1600" dirty="0" smtClean="0"/>
              <a:t>(MEN, 2009) </a:t>
            </a:r>
            <a:r>
              <a:rPr lang="fr-FR" sz="1600" dirty="0" smtClean="0">
                <a:solidFill>
                  <a:srgbClr val="FFFF00"/>
                </a:solidFill>
              </a:rPr>
              <a:t>ou 10000 naissances </a:t>
            </a:r>
            <a:r>
              <a:rPr lang="fr-FR" sz="1600" dirty="0" smtClean="0"/>
              <a:t>en</a:t>
            </a:r>
            <a:r>
              <a:rPr lang="fr-FR" sz="1600" dirty="0" smtClean="0">
                <a:solidFill>
                  <a:srgbClr val="FFFF00"/>
                </a:solidFill>
              </a:rPr>
              <a:t> 2002</a:t>
            </a:r>
            <a:r>
              <a:rPr lang="fr-FR" sz="1600" dirty="0" smtClean="0"/>
              <a:t>(!), voire </a:t>
            </a:r>
            <a:r>
              <a:rPr lang="fr-FR" sz="1600" dirty="0" smtClean="0">
                <a:solidFill>
                  <a:schemeClr val="tx2">
                    <a:lumMod val="75000"/>
                  </a:schemeClr>
                </a:solidFill>
              </a:rPr>
              <a:t>6 à 7 pour 1000 </a:t>
            </a:r>
            <a:r>
              <a:rPr lang="fr-FR" sz="1600" dirty="0" smtClean="0"/>
              <a:t>chez les moins de 20 ans (HAS, 2009). sex-ratio: 4 garçons pour une fille (</a:t>
            </a:r>
            <a:r>
              <a:rPr lang="fr-FR" sz="1600" dirty="0" err="1" smtClean="0"/>
              <a:t>sf</a:t>
            </a:r>
            <a:r>
              <a:rPr lang="fr-FR" sz="1600" dirty="0" smtClean="0"/>
              <a:t> </a:t>
            </a:r>
            <a:r>
              <a:rPr lang="fr-FR" sz="1600" dirty="0" err="1" smtClean="0"/>
              <a:t>Syndr</a:t>
            </a:r>
            <a:r>
              <a:rPr lang="fr-FR" sz="1600" dirty="0" smtClean="0"/>
              <a:t> de </a:t>
            </a:r>
            <a:r>
              <a:rPr lang="fr-FR" sz="1600" dirty="0" err="1" smtClean="0"/>
              <a:t>Rett</a:t>
            </a:r>
            <a:r>
              <a:rPr lang="fr-FR" sz="1600" dirty="0" smtClean="0"/>
              <a:t>). Autisme fréquemment associé au RM (75%, dc 25% ont un QI normal) 50% ont un QI &lt;50 (</a:t>
            </a:r>
            <a:r>
              <a:rPr lang="fr-FR" sz="1600" dirty="0" err="1" smtClean="0"/>
              <a:t>déf.moyenne</a:t>
            </a:r>
            <a:r>
              <a:rPr lang="fr-FR" sz="1600" dirty="0" smtClean="0"/>
              <a:t> à sévère). Dernièrement 1cas/160! (</a:t>
            </a:r>
            <a:r>
              <a:rPr lang="fr-FR" sz="1600" dirty="0" err="1" smtClean="0"/>
              <a:t>Fombonne</a:t>
            </a:r>
            <a:r>
              <a:rPr lang="fr-FR" sz="1600" dirty="0" smtClean="0"/>
              <a:t> et </a:t>
            </a:r>
            <a:r>
              <a:rPr lang="fr-FR" sz="1600" dirty="0" err="1" smtClean="0"/>
              <a:t>coll</a:t>
            </a:r>
            <a:r>
              <a:rPr lang="fr-FR" sz="1600" dirty="0" smtClean="0"/>
              <a:t>). 30% sont aussi épileptiques, 10% ont des troubles sensoriels (MEN, 2009). </a:t>
            </a:r>
            <a:r>
              <a:rPr lang="fr-FR" sz="1600" dirty="0" smtClean="0">
                <a:solidFill>
                  <a:srgbClr val="FFC000"/>
                </a:solidFill>
              </a:rPr>
              <a:t>En 2010</a:t>
            </a:r>
            <a:r>
              <a:rPr lang="fr-FR" sz="1600" dirty="0" smtClean="0"/>
              <a:t>: 92000 à 107500 jeunes en France auraient un TED (</a:t>
            </a:r>
            <a:r>
              <a:rPr lang="fr-FR" sz="1600" dirty="0" err="1" smtClean="0"/>
              <a:t>dt</a:t>
            </a:r>
            <a:r>
              <a:rPr lang="fr-FR" sz="1600" dirty="0" smtClean="0"/>
              <a:t> 30000 un autisme infantile)</a:t>
            </a:r>
          </a:p>
          <a:p>
            <a:pPr eaLnBrk="1" hangingPunct="1">
              <a:lnSpc>
                <a:spcPct val="90000"/>
              </a:lnSpc>
            </a:pPr>
            <a:r>
              <a:rPr lang="fr-FR" sz="1600" dirty="0" smtClean="0"/>
              <a:t>Les TED incluent </a:t>
            </a:r>
            <a:r>
              <a:rPr lang="fr-FR" sz="1600" b="1" u="sng" dirty="0" smtClean="0"/>
              <a:t>les</a:t>
            </a:r>
            <a:r>
              <a:rPr lang="fr-FR" sz="1600" dirty="0" smtClean="0"/>
              <a:t> troubles d’apparition précoce perturbant l’évolution du jeune enfant et qui se traduisent par des déficits et anomalies dans le fonctionnement intellectuel, sensoriel, moteur ou langagier (d’où le caractère « envahissant »)</a:t>
            </a:r>
          </a:p>
          <a:p>
            <a:pPr eaLnBrk="1" hangingPunct="1">
              <a:lnSpc>
                <a:spcPct val="90000"/>
              </a:lnSpc>
            </a:pPr>
            <a:r>
              <a:rPr lang="fr-FR" sz="1600" dirty="0" smtClean="0"/>
              <a:t>La notion de </a:t>
            </a:r>
            <a:r>
              <a:rPr lang="fr-FR" sz="1600" dirty="0" err="1" smtClean="0"/>
              <a:t>trbl</a:t>
            </a:r>
            <a:r>
              <a:rPr lang="fr-FR" sz="1600" dirty="0" smtClean="0"/>
              <a:t> du </a:t>
            </a:r>
            <a:r>
              <a:rPr lang="fr-FR" sz="1600" dirty="0" err="1" smtClean="0"/>
              <a:t>devlpt</a:t>
            </a:r>
            <a:r>
              <a:rPr lang="fr-FR" sz="1600" dirty="0" smtClean="0"/>
              <a:t> a été introduite avec le DSMIII (1980), composée de l’autisme infantile (avant 30 m) et de </a:t>
            </a:r>
            <a:r>
              <a:rPr lang="fr-FR" sz="1600" dirty="0" err="1" smtClean="0"/>
              <a:t>trbl</a:t>
            </a:r>
            <a:r>
              <a:rPr lang="fr-FR" sz="1600" dirty="0" smtClean="0"/>
              <a:t> globaux du </a:t>
            </a:r>
            <a:r>
              <a:rPr lang="fr-FR" sz="1600" dirty="0" err="1" smtClean="0"/>
              <a:t>dvlpt</a:t>
            </a:r>
            <a:r>
              <a:rPr lang="fr-FR" sz="1600" dirty="0" smtClean="0"/>
              <a:t> (après 30m). Les TED (DSMIV) comprennent, dans la même idée, d’un côté </a:t>
            </a:r>
            <a:r>
              <a:rPr lang="fr-FR" sz="1600" dirty="0" smtClean="0">
                <a:solidFill>
                  <a:srgbClr val="FFFF00"/>
                </a:solidFill>
              </a:rPr>
              <a:t>l’autisme infantile </a:t>
            </a:r>
            <a:r>
              <a:rPr lang="fr-FR" sz="1600" dirty="0" smtClean="0"/>
              <a:t>(2 pour 1000 en 2009), de l’autre: </a:t>
            </a:r>
            <a:r>
              <a:rPr lang="fr-FR" sz="1600" dirty="0" smtClean="0">
                <a:solidFill>
                  <a:srgbClr val="FFFF00"/>
                </a:solidFill>
              </a:rPr>
              <a:t>le syndrome de </a:t>
            </a:r>
            <a:r>
              <a:rPr lang="fr-FR" sz="1600" dirty="0" err="1" smtClean="0">
                <a:solidFill>
                  <a:srgbClr val="FFFF00"/>
                </a:solidFill>
              </a:rPr>
              <a:t>Rett</a:t>
            </a:r>
            <a:r>
              <a:rPr lang="fr-FR" sz="1600" dirty="0" smtClean="0">
                <a:solidFill>
                  <a:srgbClr val="FFFF00"/>
                </a:solidFill>
              </a:rPr>
              <a:t>, les </a:t>
            </a:r>
            <a:r>
              <a:rPr lang="fr-FR" sz="1600" dirty="0" err="1" smtClean="0">
                <a:solidFill>
                  <a:srgbClr val="FFFF00"/>
                </a:solidFill>
              </a:rPr>
              <a:t>trbl</a:t>
            </a:r>
            <a:r>
              <a:rPr lang="fr-FR" sz="1600" dirty="0" smtClean="0">
                <a:solidFill>
                  <a:srgbClr val="FFFF00"/>
                </a:solidFill>
              </a:rPr>
              <a:t> </a:t>
            </a:r>
            <a:r>
              <a:rPr lang="fr-FR" sz="1600" dirty="0" err="1" smtClean="0">
                <a:solidFill>
                  <a:srgbClr val="FFFF00"/>
                </a:solidFill>
              </a:rPr>
              <a:t>désintégratifs</a:t>
            </a:r>
            <a:r>
              <a:rPr lang="fr-FR" sz="1600" dirty="0" smtClean="0">
                <a:solidFill>
                  <a:srgbClr val="FFFF00"/>
                </a:solidFill>
              </a:rPr>
              <a:t> de l’enfance, le syndrome d’Asperger (15 à 20%</a:t>
            </a:r>
            <a:r>
              <a:rPr lang="fr-FR" sz="1600" dirty="0" smtClean="0"/>
              <a:t>), </a:t>
            </a:r>
            <a:r>
              <a:rPr lang="fr-FR" sz="1600" dirty="0" smtClean="0">
                <a:solidFill>
                  <a:srgbClr val="FFFF00"/>
                </a:solidFill>
              </a:rPr>
              <a:t>les TED non spécifiés </a:t>
            </a:r>
            <a:r>
              <a:rPr lang="fr-FR" sz="1600" dirty="0" smtClean="0"/>
              <a:t>(dont autisme atypique) : perturbations psy à différents niveaux sans les critères majeurs de la </a:t>
            </a:r>
            <a:r>
              <a:rPr lang="fr-FR" sz="1600" dirty="0" err="1" smtClean="0"/>
              <a:t>patho</a:t>
            </a:r>
            <a:r>
              <a:rPr lang="fr-FR" sz="1600" dirty="0" smtClean="0"/>
              <a:t> autistique, dc: début plus tardif, </a:t>
            </a:r>
            <a:r>
              <a:rPr lang="fr-FR" sz="1600" dirty="0" err="1" smtClean="0"/>
              <a:t>trbl</a:t>
            </a:r>
            <a:r>
              <a:rPr lang="fr-FR" sz="1600" dirty="0" smtClean="0"/>
              <a:t> de communication moins marqués ms parfois </a:t>
            </a:r>
            <a:r>
              <a:rPr lang="fr-FR" sz="1600" dirty="0" err="1" smtClean="0"/>
              <a:t>trbl</a:t>
            </a:r>
            <a:r>
              <a:rPr lang="fr-FR" sz="1600" dirty="0" smtClean="0"/>
              <a:t> de l’humeur ou du cours de la pensée…</a:t>
            </a:r>
          </a:p>
          <a:p>
            <a:pPr eaLnBrk="1" hangingPunct="1">
              <a:lnSpc>
                <a:spcPct val="90000"/>
              </a:lnSpc>
            </a:pPr>
            <a:r>
              <a:rPr lang="fr-FR" altLang="fr-FR" sz="1600" dirty="0"/>
              <a:t>DSMV (2013): </a:t>
            </a:r>
            <a:r>
              <a:rPr lang="fr-FR" altLang="fr-FR" sz="1600" dirty="0">
                <a:solidFill>
                  <a:schemeClr val="tx2">
                    <a:lumMod val="75000"/>
                  </a:schemeClr>
                </a:solidFill>
              </a:rPr>
              <a:t>TSA</a:t>
            </a:r>
            <a:r>
              <a:rPr lang="fr-FR" altLang="fr-FR" sz="1600" dirty="0"/>
              <a:t> (</a:t>
            </a:r>
            <a:r>
              <a:rPr lang="fr-FR" altLang="fr-FR" sz="1600" dirty="0" err="1"/>
              <a:t>trbl</a:t>
            </a:r>
            <a:r>
              <a:rPr lang="fr-FR" altLang="fr-FR" sz="1600" dirty="0"/>
              <a:t> autistiques, syndrome d’Asperger, </a:t>
            </a:r>
            <a:r>
              <a:rPr lang="fr-FR" altLang="fr-FR" sz="1600" dirty="0" err="1"/>
              <a:t>trbl</a:t>
            </a:r>
            <a:r>
              <a:rPr lang="fr-FR" altLang="fr-FR" sz="1600" dirty="0"/>
              <a:t> </a:t>
            </a:r>
            <a:r>
              <a:rPr lang="fr-FR" altLang="fr-FR" sz="1600" dirty="0" err="1"/>
              <a:t>désintégratif</a:t>
            </a:r>
            <a:r>
              <a:rPr lang="fr-FR" altLang="fr-FR" sz="1600" dirty="0"/>
              <a:t> de l’enfance et TED non spécifié</a:t>
            </a:r>
            <a:r>
              <a:rPr lang="fr-FR" altLang="fr-FR" sz="1600" dirty="0" smtClean="0"/>
              <a:t>)</a:t>
            </a:r>
            <a:endParaRPr lang="fr-FR" sz="1600" dirty="0" smtClean="0"/>
          </a:p>
          <a:p>
            <a:pPr eaLnBrk="1" hangingPunct="1">
              <a:lnSpc>
                <a:spcPct val="90000"/>
              </a:lnSpc>
            </a:pPr>
            <a:r>
              <a:rPr lang="fr-FR" sz="1600" dirty="0" smtClean="0"/>
              <a:t>Point commun aux TED: </a:t>
            </a:r>
            <a:r>
              <a:rPr lang="fr-FR" sz="1600" dirty="0" smtClean="0">
                <a:solidFill>
                  <a:srgbClr val="FFFF00"/>
                </a:solidFill>
              </a:rPr>
              <a:t>un facteur entrave le </a:t>
            </a:r>
            <a:r>
              <a:rPr lang="fr-FR" sz="1600" dirty="0" err="1" smtClean="0">
                <a:solidFill>
                  <a:srgbClr val="FFFF00"/>
                </a:solidFill>
              </a:rPr>
              <a:t>dvpt</a:t>
            </a:r>
            <a:r>
              <a:rPr lang="fr-FR" sz="1600" dirty="0" smtClean="0">
                <a:solidFill>
                  <a:srgbClr val="FFFF00"/>
                </a:solidFill>
              </a:rPr>
              <a:t> du SNC à un stade précoce avec des effets immédiats et à lg terme.</a:t>
            </a:r>
          </a:p>
          <a:p>
            <a:pPr eaLnBrk="1" hangingPunct="1">
              <a:lnSpc>
                <a:spcPct val="90000"/>
              </a:lnSpc>
            </a:pPr>
            <a:r>
              <a:rPr lang="fr-FR" sz="1600" dirty="0" smtClean="0"/>
              <a:t>L’étiologie précise n’est pas connue, 10% actuellement pourraient mener une vie autonome</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animEffect transition="in" filter="wipe(left)">
                                      <p:cBhvr>
                                        <p:cTn id="7" dur="500"/>
                                        <p:tgtEl>
                                          <p:spTgt spid="2969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9699">
                                            <p:txEl>
                                              <p:pRg st="1" end="1"/>
                                            </p:txEl>
                                          </p:spTgt>
                                        </p:tgtEl>
                                        <p:attrNameLst>
                                          <p:attrName>style.visibility</p:attrName>
                                        </p:attrNameLst>
                                      </p:cBhvr>
                                      <p:to>
                                        <p:strVal val="visible"/>
                                      </p:to>
                                    </p:set>
                                    <p:animEffect transition="in" filter="wipe(left)">
                                      <p:cBhvr>
                                        <p:cTn id="12" dur="500"/>
                                        <p:tgtEl>
                                          <p:spTgt spid="2969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9699">
                                            <p:txEl>
                                              <p:pRg st="2" end="2"/>
                                            </p:txEl>
                                          </p:spTgt>
                                        </p:tgtEl>
                                        <p:attrNameLst>
                                          <p:attrName>style.visibility</p:attrName>
                                        </p:attrNameLst>
                                      </p:cBhvr>
                                      <p:to>
                                        <p:strVal val="visible"/>
                                      </p:to>
                                    </p:set>
                                    <p:animEffect transition="in" filter="wipe(left)">
                                      <p:cBhvr>
                                        <p:cTn id="17" dur="500"/>
                                        <p:tgtEl>
                                          <p:spTgt spid="2969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9699">
                                            <p:txEl>
                                              <p:pRg st="3" end="3"/>
                                            </p:txEl>
                                          </p:spTgt>
                                        </p:tgtEl>
                                        <p:attrNameLst>
                                          <p:attrName>style.visibility</p:attrName>
                                        </p:attrNameLst>
                                      </p:cBhvr>
                                      <p:to>
                                        <p:strVal val="visible"/>
                                      </p:to>
                                    </p:set>
                                    <p:animEffect transition="in" filter="wipe(left)">
                                      <p:cBhvr>
                                        <p:cTn id="22" dur="500"/>
                                        <p:tgtEl>
                                          <p:spTgt spid="2969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9699">
                                            <p:txEl>
                                              <p:pRg st="4" end="4"/>
                                            </p:txEl>
                                          </p:spTgt>
                                        </p:tgtEl>
                                        <p:attrNameLst>
                                          <p:attrName>style.visibility</p:attrName>
                                        </p:attrNameLst>
                                      </p:cBhvr>
                                      <p:to>
                                        <p:strVal val="visible"/>
                                      </p:to>
                                    </p:set>
                                    <p:animEffect transition="in" filter="wipe(left)">
                                      <p:cBhvr>
                                        <p:cTn id="27" dur="500"/>
                                        <p:tgtEl>
                                          <p:spTgt spid="29699">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29699">
                                            <p:txEl>
                                              <p:pRg st="5" end="5"/>
                                            </p:txEl>
                                          </p:spTgt>
                                        </p:tgtEl>
                                        <p:attrNameLst>
                                          <p:attrName>style.visibility</p:attrName>
                                        </p:attrNameLst>
                                      </p:cBhvr>
                                      <p:to>
                                        <p:strVal val="visible"/>
                                      </p:to>
                                    </p:set>
                                    <p:animEffect transition="in" filter="wipe(left)">
                                      <p:cBhvr>
                                        <p:cTn id="32" dur="500"/>
                                        <p:tgtEl>
                                          <p:spTgt spid="2969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5800" y="260648"/>
            <a:ext cx="7772400" cy="1008112"/>
          </a:xfrm>
        </p:spPr>
        <p:txBody>
          <a:bodyPr/>
          <a:lstStyle/>
          <a:p>
            <a:r>
              <a:rPr lang="fr-FR" sz="2400" dirty="0" smtClean="0"/>
              <a:t>Recommandations de la Haute Autorité de Santé (HAS) pour la pratique auprès des élèves TED, mars 2012</a:t>
            </a:r>
            <a:endParaRPr lang="fr-FR" sz="2400" dirty="0"/>
          </a:p>
        </p:txBody>
      </p:sp>
      <p:sp>
        <p:nvSpPr>
          <p:cNvPr id="3" name="Espace réservé du contenu 2"/>
          <p:cNvSpPr>
            <a:spLocks noGrp="1"/>
          </p:cNvSpPr>
          <p:nvPr>
            <p:ph idx="1"/>
          </p:nvPr>
        </p:nvSpPr>
        <p:spPr>
          <a:xfrm>
            <a:off x="685800" y="1268760"/>
            <a:ext cx="7772400" cy="4827240"/>
          </a:xfrm>
        </p:spPr>
        <p:txBody>
          <a:bodyPr/>
          <a:lstStyle/>
          <a:p>
            <a:r>
              <a:rPr lang="fr-FR" sz="2000" dirty="0" smtClean="0"/>
              <a:t>Auprès </a:t>
            </a:r>
            <a:r>
              <a:rPr lang="fr-FR" sz="2000" dirty="0"/>
              <a:t>de </a:t>
            </a:r>
            <a:r>
              <a:rPr lang="fr-FR" sz="2000" dirty="0" smtClean="0"/>
              <a:t>l’enfant:  des « </a:t>
            </a:r>
            <a:r>
              <a:rPr lang="fr-FR" sz="2000" i="1" dirty="0" smtClean="0"/>
              <a:t>interventions </a:t>
            </a:r>
            <a:r>
              <a:rPr lang="fr-FR" sz="2000" i="1" dirty="0"/>
              <a:t>personnalisées, globales et coordonnées (…) et fondées sur une approche éducative, comportementale et développementale.</a:t>
            </a:r>
            <a:r>
              <a:rPr lang="fr-FR" sz="2000" dirty="0"/>
              <a:t> » </a:t>
            </a:r>
            <a:endParaRPr lang="fr-FR" sz="2000" dirty="0" smtClean="0"/>
          </a:p>
          <a:p>
            <a:r>
              <a:rPr lang="fr-FR" sz="2000" dirty="0" smtClean="0"/>
              <a:t>-   « </a:t>
            </a:r>
            <a:r>
              <a:rPr lang="fr-FR" sz="2000" i="1" dirty="0" smtClean="0"/>
              <a:t>organisées </a:t>
            </a:r>
            <a:r>
              <a:rPr lang="fr-FR" sz="2000" i="1" dirty="0"/>
              <a:t>avec une </a:t>
            </a:r>
            <a:r>
              <a:rPr lang="fr-FR" sz="2000" i="1" u="sng" dirty="0"/>
              <a:t>structuration de l’environnement</a:t>
            </a:r>
            <a:r>
              <a:rPr lang="fr-FR" sz="2000" i="1" dirty="0"/>
              <a:t> (espace, temps, environnement sonore, etc.) adaptée aux particularités de l’enfant.</a:t>
            </a:r>
            <a:r>
              <a:rPr lang="fr-FR" sz="2000" dirty="0"/>
              <a:t> ». </a:t>
            </a:r>
            <a:endParaRPr lang="fr-FR" dirty="0"/>
          </a:p>
          <a:p>
            <a:r>
              <a:rPr lang="fr-FR" sz="1800" dirty="0" smtClean="0"/>
              <a:t>La « </a:t>
            </a:r>
            <a:r>
              <a:rPr lang="fr-FR" sz="1800" i="1" dirty="0" smtClean="0"/>
              <a:t>mise </a:t>
            </a:r>
            <a:r>
              <a:rPr lang="fr-FR" sz="1800" i="1" dirty="0"/>
              <a:t>à disposition le plus tôt possible dans le cadre de tout </a:t>
            </a:r>
            <a:r>
              <a:rPr lang="fr-FR" sz="1800" i="1" dirty="0" smtClean="0"/>
              <a:t>projet personnalisé </a:t>
            </a:r>
            <a:r>
              <a:rPr lang="fr-FR" sz="1800" i="1" u="sng" dirty="0"/>
              <a:t>d’outils de communication alternative ou augmentée</a:t>
            </a:r>
            <a:r>
              <a:rPr lang="fr-FR" sz="1800" dirty="0"/>
              <a:t> ». </a:t>
            </a:r>
            <a:endParaRPr lang="fr-FR" sz="1800" dirty="0" smtClean="0"/>
          </a:p>
          <a:p>
            <a:r>
              <a:rPr lang="fr-FR" sz="1800" dirty="0" smtClean="0"/>
              <a:t>Plan Autisme 2008/2010: </a:t>
            </a:r>
            <a:r>
              <a:rPr lang="fr-FR" dirty="0" smtClean="0"/>
              <a:t> </a:t>
            </a:r>
            <a:r>
              <a:rPr lang="fr-FR" sz="1800" dirty="0" smtClean="0"/>
              <a:t>«</a:t>
            </a:r>
            <a:r>
              <a:rPr lang="fr-FR" sz="1800" dirty="0"/>
              <a:t> </a:t>
            </a:r>
            <a:r>
              <a:rPr lang="fr-FR" sz="1800" i="1" dirty="0"/>
              <a:t>l’accompagnement mis en place au sein de ces établissements et services tend à favoriser l’accomplissement personnel, des enfants et des adolescents accueillis, à </a:t>
            </a:r>
            <a:r>
              <a:rPr lang="fr-FR" sz="1800" i="1" u="sng" dirty="0"/>
              <a:t>encourager la communication verbale ou non verbale</a:t>
            </a:r>
            <a:r>
              <a:rPr lang="fr-FR" sz="1800" i="1" dirty="0"/>
              <a:t>, stimuler les fonctions de base de tout apprentissage, permettre la réalisation des potentialités et l’acquisition de compétences sociales, </a:t>
            </a:r>
            <a:r>
              <a:rPr lang="fr-FR" sz="1800" i="1" u="sng" dirty="0"/>
              <a:t>développer l’autonomie maximale quotidienne et sociale</a:t>
            </a:r>
            <a:r>
              <a:rPr lang="fr-FR" sz="1800" dirty="0"/>
              <a:t>. </a:t>
            </a:r>
            <a:r>
              <a:rPr lang="fr-FR" sz="1800" dirty="0" smtClean="0"/>
              <a:t>» </a:t>
            </a:r>
            <a:r>
              <a:rPr lang="fr-FR" sz="1800" dirty="0" err="1" smtClean="0"/>
              <a:t>cf</a:t>
            </a:r>
            <a:r>
              <a:rPr lang="fr-FR" sz="1800" dirty="0" smtClean="0"/>
              <a:t> paragraphe 2.2. DGAS, 5.01.2010 (direction Générale de L’action Sociale)…</a:t>
            </a:r>
            <a:endParaRPr lang="fr-FR" sz="1800" dirty="0"/>
          </a:p>
          <a:p>
            <a:pPr marL="0" indent="0">
              <a:buNone/>
            </a:pPr>
            <a:endParaRPr lang="fr-FR" dirty="0"/>
          </a:p>
        </p:txBody>
      </p:sp>
    </p:spTree>
    <p:extLst>
      <p:ext uri="{BB962C8B-B14F-4D97-AF65-F5344CB8AC3E}">
        <p14:creationId xmlns:p14="http://schemas.microsoft.com/office/powerpoint/2010/main" val="2201287908"/>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defRPr/>
            </a:pPr>
            <a:r>
              <a:rPr lang="fr-FR" sz="4000" smtClean="0"/>
              <a:t>Sens des adaptations pédagogiques (autisme infantile)</a:t>
            </a:r>
          </a:p>
        </p:txBody>
      </p:sp>
      <p:sp>
        <p:nvSpPr>
          <p:cNvPr id="36867" name="Rectangle 3"/>
          <p:cNvSpPr>
            <a:spLocks noGrp="1" noChangeArrowheads="1"/>
          </p:cNvSpPr>
          <p:nvPr>
            <p:ph type="body" idx="1"/>
          </p:nvPr>
        </p:nvSpPr>
        <p:spPr/>
        <p:txBody>
          <a:bodyPr/>
          <a:lstStyle/>
          <a:p>
            <a:pPr eaLnBrk="1" hangingPunct="1">
              <a:lnSpc>
                <a:spcPct val="90000"/>
              </a:lnSpc>
              <a:buClrTx/>
              <a:buSzTx/>
              <a:buFontTx/>
              <a:buChar char="•"/>
            </a:pPr>
            <a:r>
              <a:rPr lang="fr-FR" sz="1600" dirty="0" smtClean="0"/>
              <a:t>Disposer </a:t>
            </a:r>
            <a:r>
              <a:rPr lang="fr-FR" sz="1600" dirty="0" smtClean="0">
                <a:solidFill>
                  <a:srgbClr val="FFFF00"/>
                </a:solidFill>
              </a:rPr>
              <a:t>d’outils d’évaluation qui « descendent très bas</a:t>
            </a:r>
            <a:r>
              <a:rPr lang="fr-FR" sz="1600" dirty="0" smtClean="0"/>
              <a:t> » dans le </a:t>
            </a:r>
            <a:r>
              <a:rPr lang="fr-FR" sz="1600" dirty="0" err="1" smtClean="0"/>
              <a:t>dvlpt</a:t>
            </a:r>
            <a:r>
              <a:rPr lang="fr-FR" sz="1600" dirty="0" smtClean="0"/>
              <a:t>  (&lt;2ans d’AD): PEP3, </a:t>
            </a:r>
            <a:r>
              <a:rPr lang="fr-FR" sz="1600" dirty="0" smtClean="0">
                <a:solidFill>
                  <a:srgbClr val="FFFF00"/>
                </a:solidFill>
              </a:rPr>
              <a:t>viser</a:t>
            </a:r>
            <a:r>
              <a:rPr lang="fr-FR" sz="1600" dirty="0" smtClean="0"/>
              <a:t> (si ce n’est le cas</a:t>
            </a:r>
            <a:r>
              <a:rPr lang="fr-FR" sz="1600" dirty="0" smtClean="0">
                <a:solidFill>
                  <a:srgbClr val="FFFF00"/>
                </a:solidFill>
              </a:rPr>
              <a:t>) l’accès à la fonction symbolique </a:t>
            </a:r>
            <a:r>
              <a:rPr lang="fr-FR" sz="1600" dirty="0" smtClean="0"/>
              <a:t>et </a:t>
            </a:r>
            <a:r>
              <a:rPr lang="fr-FR" sz="1600" dirty="0" smtClean="0">
                <a:solidFill>
                  <a:srgbClr val="FFFF00"/>
                </a:solidFill>
              </a:rPr>
              <a:t>installer une représentation du travail (ex box) seul d’abord puis dès que  possible en petit groupe </a:t>
            </a:r>
            <a:r>
              <a:rPr lang="fr-FR" sz="1600" dirty="0" smtClean="0"/>
              <a:t>, </a:t>
            </a:r>
            <a:r>
              <a:rPr lang="fr-FR" sz="1600" dirty="0" err="1" smtClean="0"/>
              <a:t>cf</a:t>
            </a:r>
            <a:r>
              <a:rPr lang="fr-FR" sz="1600" dirty="0" smtClean="0"/>
              <a:t> doc. Profil « en dents de scie »</a:t>
            </a:r>
          </a:p>
          <a:p>
            <a:pPr eaLnBrk="1" hangingPunct="1">
              <a:lnSpc>
                <a:spcPct val="90000"/>
              </a:lnSpc>
              <a:buClrTx/>
              <a:buSzTx/>
              <a:buFontTx/>
              <a:buChar char="•"/>
            </a:pPr>
            <a:r>
              <a:rPr lang="fr-FR" sz="1600" dirty="0" smtClean="0">
                <a:solidFill>
                  <a:srgbClr val="FFFF00"/>
                </a:solidFill>
              </a:rPr>
              <a:t>Sécuriser</a:t>
            </a:r>
            <a:r>
              <a:rPr lang="fr-FR" sz="1600" dirty="0" smtClean="0"/>
              <a:t>, avoir des </a:t>
            </a:r>
            <a:r>
              <a:rPr lang="fr-FR" sz="1600" dirty="0" smtClean="0">
                <a:solidFill>
                  <a:srgbClr val="FFFF00"/>
                </a:solidFill>
              </a:rPr>
              <a:t>consignes simples </a:t>
            </a:r>
            <a:r>
              <a:rPr lang="fr-FR" sz="1600" dirty="0" smtClean="0"/>
              <a:t>(explicites), veiller à </a:t>
            </a:r>
            <a:r>
              <a:rPr lang="fr-FR" sz="1600" dirty="0" smtClean="0">
                <a:solidFill>
                  <a:srgbClr val="FFFF00"/>
                </a:solidFill>
              </a:rPr>
              <a:t>clarifier les scénarios sociaux</a:t>
            </a:r>
          </a:p>
          <a:p>
            <a:pPr eaLnBrk="1" hangingPunct="1">
              <a:lnSpc>
                <a:spcPct val="90000"/>
              </a:lnSpc>
              <a:buClrTx/>
              <a:buSzTx/>
              <a:buFontTx/>
              <a:buChar char="•"/>
            </a:pPr>
            <a:r>
              <a:rPr lang="fr-FR" sz="1600" dirty="0" smtClean="0"/>
              <a:t>Installer une représentation de la fonctionnalité des lieux, </a:t>
            </a:r>
            <a:r>
              <a:rPr lang="fr-FR" sz="1600" dirty="0" smtClean="0">
                <a:solidFill>
                  <a:srgbClr val="FFFF00"/>
                </a:solidFill>
              </a:rPr>
              <a:t>structurer visuellement espace et temps</a:t>
            </a:r>
          </a:p>
          <a:p>
            <a:pPr eaLnBrk="1" hangingPunct="1">
              <a:lnSpc>
                <a:spcPct val="90000"/>
              </a:lnSpc>
              <a:buClrTx/>
              <a:buSzTx/>
              <a:buFontTx/>
              <a:buChar char="•"/>
            </a:pPr>
            <a:r>
              <a:rPr lang="fr-FR" sz="1600" dirty="0" smtClean="0">
                <a:solidFill>
                  <a:srgbClr val="FFFF00"/>
                </a:solidFill>
              </a:rPr>
              <a:t>Apprendre à communiquer </a:t>
            </a:r>
            <a:r>
              <a:rPr lang="fr-FR" sz="1600" dirty="0" smtClean="0"/>
              <a:t>(ex: respecter les tours de parole: avec raquettes de ping-pong…), proposer (si pas de langage) </a:t>
            </a:r>
            <a:r>
              <a:rPr lang="fr-FR" sz="1600" dirty="0" smtClean="0">
                <a:solidFill>
                  <a:srgbClr val="FFFF00"/>
                </a:solidFill>
              </a:rPr>
              <a:t>un support de communication alternatif </a:t>
            </a:r>
            <a:r>
              <a:rPr lang="fr-FR" sz="1600" dirty="0" smtClean="0"/>
              <a:t>(</a:t>
            </a:r>
            <a:r>
              <a:rPr lang="fr-FR" sz="1600" dirty="0" smtClean="0">
                <a:solidFill>
                  <a:srgbClr val="FFFF00"/>
                </a:solidFill>
              </a:rPr>
              <a:t>PECS</a:t>
            </a:r>
            <a:r>
              <a:rPr lang="fr-FR" sz="1600" dirty="0" smtClean="0"/>
              <a:t>, </a:t>
            </a:r>
            <a:r>
              <a:rPr lang="fr-FR" sz="1600" dirty="0" err="1" smtClean="0"/>
              <a:t>cf</a:t>
            </a:r>
            <a:r>
              <a:rPr lang="fr-FR" sz="1600" dirty="0" smtClean="0"/>
              <a:t> doc et diapo suivantes)… constituer un </a:t>
            </a:r>
            <a:r>
              <a:rPr lang="fr-FR" sz="1600" dirty="0" smtClean="0">
                <a:solidFill>
                  <a:srgbClr val="FFFF00"/>
                </a:solidFill>
              </a:rPr>
              <a:t>lexique imagé ou symbolique </a:t>
            </a:r>
            <a:r>
              <a:rPr lang="fr-FR" sz="1600" dirty="0" smtClean="0"/>
              <a:t>(plastifieuse et appareil photo numérique obligatoires!)</a:t>
            </a:r>
          </a:p>
          <a:p>
            <a:pPr eaLnBrk="1" hangingPunct="1">
              <a:lnSpc>
                <a:spcPct val="90000"/>
              </a:lnSpc>
              <a:buClrTx/>
              <a:buSzTx/>
              <a:buFontTx/>
              <a:buChar char="•"/>
            </a:pPr>
            <a:r>
              <a:rPr lang="fr-FR" sz="1600" dirty="0" smtClean="0">
                <a:solidFill>
                  <a:srgbClr val="FFFF00"/>
                </a:solidFill>
              </a:rPr>
              <a:t>Recueillir</a:t>
            </a:r>
            <a:r>
              <a:rPr lang="fr-FR" sz="1600" dirty="0" smtClean="0"/>
              <a:t> auprès de tous les partenaires (parents, équipes paramédicales…) </a:t>
            </a:r>
            <a:r>
              <a:rPr lang="fr-FR" sz="1600" dirty="0" smtClean="0">
                <a:solidFill>
                  <a:srgbClr val="FFFF00"/>
                </a:solidFill>
              </a:rPr>
              <a:t>des infos sur les fonctionnements de l’enfant, ses habiletés observées</a:t>
            </a:r>
            <a:r>
              <a:rPr lang="fr-FR" sz="1600" dirty="0" smtClean="0"/>
              <a:t> dans des contextes donnés (</a:t>
            </a:r>
            <a:r>
              <a:rPr lang="fr-FR" sz="1600" dirty="0" err="1" smtClean="0"/>
              <a:t>pb</a:t>
            </a:r>
            <a:r>
              <a:rPr lang="fr-FR" sz="1600" dirty="0" smtClean="0"/>
              <a:t> généralisation).</a:t>
            </a:r>
          </a:p>
          <a:p>
            <a:pPr eaLnBrk="1" hangingPunct="1">
              <a:lnSpc>
                <a:spcPct val="90000"/>
              </a:lnSpc>
              <a:buClrTx/>
              <a:buSzTx/>
              <a:buFontTx/>
              <a:buChar char="•"/>
            </a:pPr>
            <a:r>
              <a:rPr lang="fr-FR" sz="1600" dirty="0" smtClean="0">
                <a:solidFill>
                  <a:srgbClr val="FFFF00"/>
                </a:solidFill>
              </a:rPr>
              <a:t>Travailler en visuel </a:t>
            </a:r>
            <a:r>
              <a:rPr lang="fr-FR" sz="1600" dirty="0" smtClean="0"/>
              <a:t>(</a:t>
            </a:r>
            <a:r>
              <a:rPr lang="fr-FR" sz="1600" dirty="0" smtClean="0">
                <a:solidFill>
                  <a:srgbClr val="FFFF00"/>
                </a:solidFill>
              </a:rPr>
              <a:t>doubler les consignes orales de leur équivalent symbolique</a:t>
            </a:r>
            <a:r>
              <a:rPr lang="fr-FR" sz="1600" dirty="0" smtClean="0"/>
              <a:t>: </a:t>
            </a:r>
            <a:r>
              <a:rPr lang="fr-FR" sz="1600" dirty="0" err="1" smtClean="0"/>
              <a:t>picto</a:t>
            </a:r>
            <a:r>
              <a:rPr lang="fr-FR" sz="1600" dirty="0" smtClean="0"/>
              <a:t>), consignes courtes (parfois V seul ou </a:t>
            </a:r>
            <a:r>
              <a:rPr lang="fr-FR" sz="1600" dirty="0" err="1" smtClean="0"/>
              <a:t>Verbe+C</a:t>
            </a:r>
            <a:r>
              <a:rPr lang="fr-FR" sz="1600" dirty="0" smtClean="0"/>
              <a:t>: « dessine un cercle </a:t>
            </a:r>
            <a:r>
              <a:rPr lang="fr-FR" sz="1600" dirty="0" smtClean="0">
                <a:solidFill>
                  <a:srgbClr val="FFFF00"/>
                </a:solidFill>
              </a:rPr>
              <a:t>»), découper l’apprentissage en séquences successives</a:t>
            </a:r>
            <a:r>
              <a:rPr lang="fr-FR" sz="1600" dirty="0" smtClean="0"/>
              <a:t> (ABA) </a:t>
            </a:r>
            <a:r>
              <a:rPr lang="fr-FR" sz="1600" dirty="0" err="1" smtClean="0"/>
              <a:t>cf</a:t>
            </a:r>
            <a:r>
              <a:rPr lang="fr-FR" sz="1600" dirty="0" smtClean="0"/>
              <a:t> doc</a:t>
            </a:r>
          </a:p>
          <a:p>
            <a:pPr eaLnBrk="1" hangingPunct="1">
              <a:lnSpc>
                <a:spcPct val="90000"/>
              </a:lnSpc>
              <a:buClrTx/>
              <a:buSzTx/>
              <a:buFontTx/>
              <a:buChar char="•"/>
            </a:pPr>
            <a:r>
              <a:rPr lang="fr-FR" sz="1600" dirty="0" smtClean="0">
                <a:solidFill>
                  <a:srgbClr val="FFFF00"/>
                </a:solidFill>
              </a:rPr>
              <a:t>Instaurer un « cahier de liaison </a:t>
            </a:r>
            <a:r>
              <a:rPr lang="fr-FR" sz="1600" dirty="0" smtClean="0"/>
              <a:t>» famille/ classe </a:t>
            </a:r>
            <a:r>
              <a:rPr lang="fr-FR" altLang="fr-FR" sz="1600" dirty="0">
                <a:hlinkClick r:id="rId2"/>
              </a:rPr>
              <a:t>http://canalautismev1.weebly.com/en-cours-eacuteleacutementaire.html</a:t>
            </a:r>
            <a:endParaRPr lang="fr-FR" altLang="fr-FR" sz="1600" dirty="0"/>
          </a:p>
          <a:p>
            <a:pPr eaLnBrk="1" hangingPunct="1">
              <a:lnSpc>
                <a:spcPct val="90000"/>
              </a:lnSpc>
              <a:buClrTx/>
              <a:buSzTx/>
              <a:buFontTx/>
              <a:buChar char="•"/>
            </a:pPr>
            <a:endParaRPr lang="fr-FR" sz="1600" dirty="0" smtClean="0"/>
          </a:p>
          <a:p>
            <a:pPr eaLnBrk="1" hangingPunct="1">
              <a:lnSpc>
                <a:spcPct val="90000"/>
              </a:lnSpc>
            </a:pPr>
            <a:endParaRPr lang="fr-FR" sz="1600" dirty="0" smtClean="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6867">
                                            <p:txEl>
                                              <p:pRg st="0" end="0"/>
                                            </p:txEl>
                                          </p:spTgt>
                                        </p:tgtEl>
                                        <p:attrNameLst>
                                          <p:attrName>style.visibility</p:attrName>
                                        </p:attrNameLst>
                                      </p:cBhvr>
                                      <p:to>
                                        <p:strVal val="visible"/>
                                      </p:to>
                                    </p:set>
                                    <p:animEffect transition="in" filter="wipe(left)">
                                      <p:cBhvr>
                                        <p:cTn id="7" dur="500"/>
                                        <p:tgtEl>
                                          <p:spTgt spid="3686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6867">
                                            <p:txEl>
                                              <p:pRg st="1" end="1"/>
                                            </p:txEl>
                                          </p:spTgt>
                                        </p:tgtEl>
                                        <p:attrNameLst>
                                          <p:attrName>style.visibility</p:attrName>
                                        </p:attrNameLst>
                                      </p:cBhvr>
                                      <p:to>
                                        <p:strVal val="visible"/>
                                      </p:to>
                                    </p:set>
                                    <p:animEffect transition="in" filter="wipe(left)">
                                      <p:cBhvr>
                                        <p:cTn id="12" dur="500"/>
                                        <p:tgtEl>
                                          <p:spTgt spid="3686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6867">
                                            <p:txEl>
                                              <p:pRg st="2" end="2"/>
                                            </p:txEl>
                                          </p:spTgt>
                                        </p:tgtEl>
                                        <p:attrNameLst>
                                          <p:attrName>style.visibility</p:attrName>
                                        </p:attrNameLst>
                                      </p:cBhvr>
                                      <p:to>
                                        <p:strVal val="visible"/>
                                      </p:to>
                                    </p:set>
                                    <p:animEffect transition="in" filter="wipe(left)">
                                      <p:cBhvr>
                                        <p:cTn id="17" dur="500"/>
                                        <p:tgtEl>
                                          <p:spTgt spid="3686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6867">
                                            <p:txEl>
                                              <p:pRg st="3" end="3"/>
                                            </p:txEl>
                                          </p:spTgt>
                                        </p:tgtEl>
                                        <p:attrNameLst>
                                          <p:attrName>style.visibility</p:attrName>
                                        </p:attrNameLst>
                                      </p:cBhvr>
                                      <p:to>
                                        <p:strVal val="visible"/>
                                      </p:to>
                                    </p:set>
                                    <p:animEffect transition="in" filter="wipe(left)">
                                      <p:cBhvr>
                                        <p:cTn id="22" dur="500"/>
                                        <p:tgtEl>
                                          <p:spTgt spid="36867">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6867">
                                            <p:txEl>
                                              <p:pRg st="4" end="4"/>
                                            </p:txEl>
                                          </p:spTgt>
                                        </p:tgtEl>
                                        <p:attrNameLst>
                                          <p:attrName>style.visibility</p:attrName>
                                        </p:attrNameLst>
                                      </p:cBhvr>
                                      <p:to>
                                        <p:strVal val="visible"/>
                                      </p:to>
                                    </p:set>
                                    <p:animEffect transition="in" filter="wipe(left)">
                                      <p:cBhvr>
                                        <p:cTn id="27" dur="500"/>
                                        <p:tgtEl>
                                          <p:spTgt spid="36867">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6867">
                                            <p:txEl>
                                              <p:pRg st="5" end="5"/>
                                            </p:txEl>
                                          </p:spTgt>
                                        </p:tgtEl>
                                        <p:attrNameLst>
                                          <p:attrName>style.visibility</p:attrName>
                                        </p:attrNameLst>
                                      </p:cBhvr>
                                      <p:to>
                                        <p:strVal val="visible"/>
                                      </p:to>
                                    </p:set>
                                    <p:animEffect transition="in" filter="wipe(left)">
                                      <p:cBhvr>
                                        <p:cTn id="32" dur="500"/>
                                        <p:tgtEl>
                                          <p:spTgt spid="36867">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6867">
                                            <p:txEl>
                                              <p:pRg st="6" end="6"/>
                                            </p:txEl>
                                          </p:spTgt>
                                        </p:tgtEl>
                                        <p:attrNameLst>
                                          <p:attrName>style.visibility</p:attrName>
                                        </p:attrNameLst>
                                      </p:cBhvr>
                                      <p:to>
                                        <p:strVal val="visible"/>
                                      </p:to>
                                    </p:set>
                                    <p:animEffect transition="in" filter="wipe(left)">
                                      <p:cBhvr>
                                        <p:cTn id="37" dur="500"/>
                                        <p:tgtEl>
                                          <p:spTgt spid="3686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build="p"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PECS </a:t>
            </a:r>
            <a:r>
              <a:rPr lang="fr-FR" sz="1800" dirty="0" smtClean="0"/>
              <a:t>(</a:t>
            </a:r>
            <a:r>
              <a:rPr lang="fr-FR" sz="2000" dirty="0" err="1" smtClean="0"/>
              <a:t>picture</a:t>
            </a:r>
            <a:r>
              <a:rPr lang="fr-FR" sz="2000" dirty="0" smtClean="0"/>
              <a:t> exchange communication system)</a:t>
            </a:r>
            <a:endParaRPr lang="fr-FR" sz="2000" dirty="0"/>
          </a:p>
        </p:txBody>
      </p:sp>
      <p:sp>
        <p:nvSpPr>
          <p:cNvPr id="3" name="Espace réservé du contenu 2"/>
          <p:cNvSpPr>
            <a:spLocks noGrp="1"/>
          </p:cNvSpPr>
          <p:nvPr>
            <p:ph idx="1"/>
          </p:nvPr>
        </p:nvSpPr>
        <p:spPr>
          <a:xfrm>
            <a:off x="685800" y="1700808"/>
            <a:ext cx="7772400" cy="4395192"/>
          </a:xfrm>
        </p:spPr>
        <p:txBody>
          <a:bodyPr/>
          <a:lstStyle/>
          <a:p>
            <a:r>
              <a:rPr lang="fr-FR" sz="1600" u="sng" dirty="0"/>
              <a:t>Phase 1</a:t>
            </a:r>
            <a:r>
              <a:rPr lang="fr-FR" sz="1600" dirty="0"/>
              <a:t> : l'échange physique </a:t>
            </a:r>
            <a:r>
              <a:rPr lang="fr-FR" sz="1600" dirty="0" smtClean="0"/>
              <a:t>: échanger 1image contre </a:t>
            </a:r>
            <a:r>
              <a:rPr lang="fr-FR" sz="1600" dirty="0"/>
              <a:t>un objet </a:t>
            </a:r>
            <a:r>
              <a:rPr lang="fr-FR" sz="1600" dirty="0" smtClean="0"/>
              <a:t>désiré. (objectifs : prendre </a:t>
            </a:r>
            <a:r>
              <a:rPr lang="fr-FR" sz="1600" dirty="0"/>
              <a:t>en main l'image ou la représentation de l'objet </a:t>
            </a:r>
            <a:r>
              <a:rPr lang="fr-FR" sz="1600" dirty="0" smtClean="0"/>
              <a:t>choisi, </a:t>
            </a:r>
            <a:r>
              <a:rPr lang="fr-FR" sz="1600" dirty="0"/>
              <a:t>se diriger vers son instructeur </a:t>
            </a:r>
            <a:r>
              <a:rPr lang="fr-FR" sz="1600" dirty="0" smtClean="0"/>
              <a:t>et </a:t>
            </a:r>
            <a:r>
              <a:rPr lang="fr-FR" sz="1600" dirty="0"/>
              <a:t>déposer l'image dans la main de </a:t>
            </a:r>
            <a:r>
              <a:rPr lang="fr-FR" sz="1600" dirty="0" smtClean="0"/>
              <a:t>l'instructeur).</a:t>
            </a:r>
            <a:endParaRPr lang="fr-FR" sz="1600" dirty="0"/>
          </a:p>
          <a:p>
            <a:r>
              <a:rPr lang="fr-FR" sz="1600" u="sng" dirty="0"/>
              <a:t>Phase 2</a:t>
            </a:r>
            <a:r>
              <a:rPr lang="fr-FR" sz="1600" b="1" dirty="0"/>
              <a:t> : </a:t>
            </a:r>
            <a:r>
              <a:rPr lang="fr-FR" sz="1600" b="1" dirty="0" smtClean="0"/>
              <a:t>vers la « </a:t>
            </a:r>
            <a:r>
              <a:rPr lang="fr-FR" sz="1600" dirty="0" smtClean="0"/>
              <a:t>spontanéité ». </a:t>
            </a:r>
            <a:r>
              <a:rPr lang="fr-FR" sz="1600" dirty="0"/>
              <a:t> </a:t>
            </a:r>
            <a:r>
              <a:rPr lang="fr-FR" sz="1600" dirty="0" smtClean="0"/>
              <a:t>Objectifs: se diriger </a:t>
            </a:r>
            <a:r>
              <a:rPr lang="fr-FR" sz="1600" dirty="0"/>
              <a:t>de lui-même vers son livret de communication, en </a:t>
            </a:r>
            <a:r>
              <a:rPr lang="fr-FR" sz="1600" dirty="0" smtClean="0"/>
              <a:t>retirer </a:t>
            </a:r>
            <a:r>
              <a:rPr lang="fr-FR" sz="1600" dirty="0"/>
              <a:t>l'image, se </a:t>
            </a:r>
            <a:r>
              <a:rPr lang="fr-FR" sz="1600" dirty="0" smtClean="0"/>
              <a:t>diriger </a:t>
            </a:r>
            <a:r>
              <a:rPr lang="fr-FR" sz="1600" dirty="0"/>
              <a:t>vers l'adulte et lui remette de lui-même </a:t>
            </a:r>
            <a:r>
              <a:rPr lang="fr-FR" sz="1600" dirty="0" smtClean="0"/>
              <a:t>le </a:t>
            </a:r>
            <a:r>
              <a:rPr lang="fr-FR" sz="1600" dirty="0" err="1" smtClean="0"/>
              <a:t>picto</a:t>
            </a:r>
            <a:r>
              <a:rPr lang="fr-FR" sz="1600" dirty="0" smtClean="0"/>
              <a:t>).</a:t>
            </a:r>
            <a:endParaRPr lang="fr-FR" sz="1600" dirty="0"/>
          </a:p>
          <a:p>
            <a:r>
              <a:rPr lang="fr-FR" sz="1600" u="sng" dirty="0"/>
              <a:t>Phase 3 </a:t>
            </a:r>
            <a:r>
              <a:rPr lang="fr-FR" sz="1600" dirty="0"/>
              <a:t>: </a:t>
            </a:r>
            <a:r>
              <a:rPr lang="fr-FR" sz="1600" dirty="0" smtClean="0"/>
              <a:t>différencier </a:t>
            </a:r>
            <a:r>
              <a:rPr lang="fr-FR" sz="1600" dirty="0"/>
              <a:t>les </a:t>
            </a:r>
            <a:r>
              <a:rPr lang="fr-FR" sz="1600" dirty="0" smtClean="0"/>
              <a:t>images, </a:t>
            </a:r>
            <a:r>
              <a:rPr lang="fr-FR" sz="1600" dirty="0"/>
              <a:t>sélectionner celle </a:t>
            </a:r>
            <a:r>
              <a:rPr lang="fr-FR" sz="1600" dirty="0" smtClean="0"/>
              <a:t>correspondant </a:t>
            </a:r>
            <a:r>
              <a:rPr lang="fr-FR" sz="1600" dirty="0"/>
              <a:t>à l'objet désiré (parmi environ 50 images, qui ne se trouvent pas toujours à la même place).</a:t>
            </a:r>
          </a:p>
          <a:p>
            <a:r>
              <a:rPr lang="fr-FR" sz="1600" u="sng" dirty="0"/>
              <a:t>Phase 4 </a:t>
            </a:r>
            <a:r>
              <a:rPr lang="fr-FR" sz="1600" dirty="0"/>
              <a:t>: </a:t>
            </a:r>
            <a:r>
              <a:rPr lang="fr-FR" sz="1600" dirty="0" smtClean="0"/>
              <a:t>faire </a:t>
            </a:r>
            <a:r>
              <a:rPr lang="fr-FR" sz="1600" dirty="0"/>
              <a:t>une phrase structurée pour formuler sa demande, sous la forme : "Je veux".</a:t>
            </a:r>
          </a:p>
          <a:p>
            <a:r>
              <a:rPr lang="fr-FR" sz="1600" u="sng" dirty="0"/>
              <a:t>Phase 5 </a:t>
            </a:r>
            <a:r>
              <a:rPr lang="fr-FR" sz="1600" dirty="0"/>
              <a:t>: </a:t>
            </a:r>
            <a:r>
              <a:rPr lang="fr-FR" sz="1600" dirty="0" smtClean="0"/>
              <a:t>répondre </a:t>
            </a:r>
            <a:r>
              <a:rPr lang="fr-FR" sz="1600" dirty="0"/>
              <a:t>à la question : "Que veux-tu ?". L'entraîneur pointe l'image ''je veux" et demande à l'enfant « qu'est-ce que tu veux ? »; par la suite on retarde l'incitation gestuelle (pointage de l'image), puis on l'enlève. </a:t>
            </a:r>
          </a:p>
          <a:p>
            <a:r>
              <a:rPr lang="fr-FR" sz="1600" u="sng" dirty="0"/>
              <a:t>Phase 6 </a:t>
            </a:r>
            <a:r>
              <a:rPr lang="fr-FR" sz="1600" dirty="0"/>
              <a:t>: </a:t>
            </a:r>
            <a:r>
              <a:rPr lang="fr-FR" sz="1600" dirty="0" smtClean="0"/>
              <a:t>émettre </a:t>
            </a:r>
            <a:r>
              <a:rPr lang="fr-FR" sz="1600" dirty="0"/>
              <a:t>des commentaires sur des éléments de leur entourage</a:t>
            </a:r>
            <a:r>
              <a:rPr lang="fr-FR" sz="1600" dirty="0" smtClean="0"/>
              <a:t>, spontanément </a:t>
            </a:r>
            <a:r>
              <a:rPr lang="fr-FR" sz="1600" dirty="0"/>
              <a:t>et en </a:t>
            </a:r>
            <a:r>
              <a:rPr lang="fr-FR" sz="1600" dirty="0" smtClean="0"/>
              <a:t>réponse </a:t>
            </a:r>
            <a:r>
              <a:rPr lang="fr-FR" sz="1600" dirty="0"/>
              <a:t>à une </a:t>
            </a:r>
            <a:r>
              <a:rPr lang="fr-FR" sz="1600" dirty="0" smtClean="0"/>
              <a:t>question. L'enfant peut répondre </a:t>
            </a:r>
            <a:r>
              <a:rPr lang="fr-FR" sz="1600" dirty="0"/>
              <a:t>à </a:t>
            </a:r>
            <a:r>
              <a:rPr lang="fr-FR" sz="1600" dirty="0" smtClean="0"/>
              <a:t>ces questions </a:t>
            </a:r>
            <a:r>
              <a:rPr lang="fr-FR" sz="1600" dirty="0"/>
              <a:t>: "Que veux-tu ?" ; "Que vois-tu ?" ; "Qu'as-tu dans la main?", ou à des questions similaires quand ces questions sont posées au hasard (et non dans le cadre d'un exercice).</a:t>
            </a:r>
          </a:p>
          <a:p>
            <a:endParaRPr lang="fr-FR" dirty="0"/>
          </a:p>
        </p:txBody>
      </p:sp>
    </p:spTree>
    <p:extLst>
      <p:ext uri="{BB962C8B-B14F-4D97-AF65-F5344CB8AC3E}">
        <p14:creationId xmlns:p14="http://schemas.microsoft.com/office/powerpoint/2010/main" val="419958038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defRPr/>
            </a:pPr>
            <a:r>
              <a:rPr lang="fr-FR" sz="3200" smtClean="0"/>
              <a:t>Adaptations supplémentaires pour le syndrome d’Asperger</a:t>
            </a:r>
          </a:p>
        </p:txBody>
      </p:sp>
      <p:sp>
        <p:nvSpPr>
          <p:cNvPr id="44035" name="Rectangle 3"/>
          <p:cNvSpPr>
            <a:spLocks noGrp="1" noChangeArrowheads="1"/>
          </p:cNvSpPr>
          <p:nvPr>
            <p:ph type="body" idx="1"/>
          </p:nvPr>
        </p:nvSpPr>
        <p:spPr>
          <a:xfrm>
            <a:off x="683568" y="1772816"/>
            <a:ext cx="7772400" cy="4114800"/>
          </a:xfrm>
        </p:spPr>
        <p:txBody>
          <a:bodyPr/>
          <a:lstStyle/>
          <a:p>
            <a:pPr eaLnBrk="1" hangingPunct="1">
              <a:lnSpc>
                <a:spcPct val="90000"/>
              </a:lnSpc>
            </a:pPr>
            <a:r>
              <a:rPr lang="fr-FR" sz="2800" dirty="0" smtClean="0"/>
              <a:t>Indications </a:t>
            </a:r>
            <a:r>
              <a:rPr lang="fr-FR" sz="2800" dirty="0" err="1" smtClean="0"/>
              <a:t>C.Trehin</a:t>
            </a:r>
            <a:r>
              <a:rPr lang="fr-FR" sz="2800" dirty="0" smtClean="0"/>
              <a:t> (AVS surtout et enseignants):</a:t>
            </a:r>
          </a:p>
          <a:p>
            <a:pPr eaLnBrk="1" hangingPunct="1">
              <a:lnSpc>
                <a:spcPct val="90000"/>
              </a:lnSpc>
              <a:buFont typeface="Wingdings" pitchFamily="2" charset="2"/>
              <a:buNone/>
            </a:pPr>
            <a:r>
              <a:rPr lang="fr-FR" sz="1200" dirty="0" smtClean="0">
                <a:solidFill>
                  <a:srgbClr val="FFFF00"/>
                </a:solidFill>
              </a:rPr>
              <a:t>nécessité d’une tierce personne (AVS</a:t>
            </a:r>
            <a:r>
              <a:rPr lang="fr-FR" sz="1200" dirty="0" smtClean="0"/>
              <a:t>…) pas en fonction des résultats scolaires qui peuvent être satisfaisants, néanmoins cela ne résout pas les difficultés rencontrées par l’enfant Asperger au quotidien .*</a:t>
            </a:r>
          </a:p>
          <a:p>
            <a:pPr eaLnBrk="1" hangingPunct="1">
              <a:lnSpc>
                <a:spcPct val="90000"/>
              </a:lnSpc>
            </a:pPr>
            <a:r>
              <a:rPr lang="fr-FR" sz="1200" dirty="0" smtClean="0"/>
              <a:t>_La présence d’AVS dans les écoles est capitale pour plusieurs raisons :</a:t>
            </a:r>
          </a:p>
          <a:p>
            <a:pPr eaLnBrk="1" hangingPunct="1">
              <a:lnSpc>
                <a:spcPct val="90000"/>
              </a:lnSpc>
            </a:pPr>
            <a:r>
              <a:rPr lang="fr-FR" sz="1200" dirty="0" smtClean="0"/>
              <a:t>_ </a:t>
            </a:r>
            <a:r>
              <a:rPr lang="fr-FR" sz="1200" dirty="0" smtClean="0">
                <a:solidFill>
                  <a:srgbClr val="FFFF00"/>
                </a:solidFill>
              </a:rPr>
              <a:t>Le moindre détail peut mettre les enfants en désarroi surtout s’ils se sentent incompris, ou ne comprennent pas une consigne.</a:t>
            </a:r>
            <a:r>
              <a:rPr lang="fr-FR" sz="1200" dirty="0" smtClean="0"/>
              <a:t> Si la consigne est trop compliquée pour lui, le fait de </a:t>
            </a:r>
            <a:r>
              <a:rPr lang="fr-FR" sz="1200" u="sng" dirty="0" smtClean="0">
                <a:solidFill>
                  <a:srgbClr val="FFFF00"/>
                </a:solidFill>
              </a:rPr>
              <a:t>changer un terme</a:t>
            </a:r>
            <a:r>
              <a:rPr lang="fr-FR" sz="1200" dirty="0" smtClean="0">
                <a:solidFill>
                  <a:srgbClr val="FFFF00"/>
                </a:solidFill>
              </a:rPr>
              <a:t> </a:t>
            </a:r>
            <a:r>
              <a:rPr lang="fr-FR" sz="1200" dirty="0" smtClean="0"/>
              <a:t>ou de </a:t>
            </a:r>
            <a:r>
              <a:rPr lang="fr-FR" sz="1200" u="sng" dirty="0" smtClean="0">
                <a:solidFill>
                  <a:srgbClr val="FFFF00"/>
                </a:solidFill>
              </a:rPr>
              <a:t>décomposer</a:t>
            </a:r>
            <a:r>
              <a:rPr lang="fr-FR" sz="1200" dirty="0" smtClean="0">
                <a:solidFill>
                  <a:srgbClr val="FFFF00"/>
                </a:solidFill>
              </a:rPr>
              <a:t> en plusieurs étapes </a:t>
            </a:r>
            <a:r>
              <a:rPr lang="fr-FR" sz="1200" dirty="0" smtClean="0"/>
              <a:t>peut lui permettre de résoudre l’exercice en un clin d’</a:t>
            </a:r>
            <a:r>
              <a:rPr lang="fr-FR" sz="1200" dirty="0" err="1" smtClean="0"/>
              <a:t>oeil</a:t>
            </a:r>
            <a:r>
              <a:rPr lang="fr-FR" sz="1200" dirty="0" smtClean="0"/>
              <a:t>.</a:t>
            </a:r>
          </a:p>
          <a:p>
            <a:pPr eaLnBrk="1" hangingPunct="1">
              <a:lnSpc>
                <a:spcPct val="90000"/>
              </a:lnSpc>
            </a:pPr>
            <a:r>
              <a:rPr lang="fr-FR" sz="1200" dirty="0" smtClean="0"/>
              <a:t>- Il faut les </a:t>
            </a:r>
            <a:r>
              <a:rPr lang="fr-FR" sz="1200" dirty="0" smtClean="0">
                <a:solidFill>
                  <a:srgbClr val="FFFF00"/>
                </a:solidFill>
              </a:rPr>
              <a:t>rassurer</a:t>
            </a:r>
            <a:r>
              <a:rPr lang="fr-FR" sz="1200" dirty="0" smtClean="0"/>
              <a:t> sans cesse. être à côté de l’enfant pendant un exercice suffit à le tranquilliser. (attention, en aucun cas l'auxiliaire doit faire l'exercice à la place de l'élève.)</a:t>
            </a:r>
          </a:p>
          <a:p>
            <a:pPr eaLnBrk="1" hangingPunct="1">
              <a:lnSpc>
                <a:spcPct val="90000"/>
              </a:lnSpc>
            </a:pPr>
            <a:r>
              <a:rPr lang="fr-FR" sz="1200" dirty="0" smtClean="0"/>
              <a:t> Il est utile de les aider dans </a:t>
            </a:r>
            <a:r>
              <a:rPr lang="fr-FR" sz="1200" dirty="0" smtClean="0">
                <a:solidFill>
                  <a:srgbClr val="FFFF00"/>
                </a:solidFill>
              </a:rPr>
              <a:t>l’organisation de leur travail </a:t>
            </a:r>
            <a:r>
              <a:rPr lang="fr-FR" sz="1200" dirty="0" smtClean="0"/>
              <a:t>(ordre et méthode): Leur apprendre par  exemple dans les exercices à </a:t>
            </a:r>
            <a:r>
              <a:rPr lang="fr-FR" sz="1200" dirty="0" smtClean="0">
                <a:solidFill>
                  <a:srgbClr val="FFFF00"/>
                </a:solidFill>
              </a:rPr>
              <a:t>repérer </a:t>
            </a:r>
            <a:r>
              <a:rPr lang="fr-FR" sz="1200" u="sng" dirty="0" smtClean="0">
                <a:solidFill>
                  <a:srgbClr val="FFFF00"/>
                </a:solidFill>
              </a:rPr>
              <a:t>l’essentiel de la consigne</a:t>
            </a:r>
            <a:r>
              <a:rPr lang="fr-FR" sz="1200" dirty="0" smtClean="0">
                <a:solidFill>
                  <a:srgbClr val="FFFF00"/>
                </a:solidFill>
              </a:rPr>
              <a:t> et </a:t>
            </a:r>
            <a:r>
              <a:rPr lang="fr-FR" sz="1200" u="sng" dirty="0" smtClean="0">
                <a:solidFill>
                  <a:srgbClr val="FFFF00"/>
                </a:solidFill>
              </a:rPr>
              <a:t>comment</a:t>
            </a:r>
            <a:r>
              <a:rPr lang="fr-FR" sz="1200" dirty="0" smtClean="0">
                <a:solidFill>
                  <a:srgbClr val="FFFF00"/>
                </a:solidFill>
              </a:rPr>
              <a:t> procéder par ordre</a:t>
            </a:r>
            <a:r>
              <a:rPr lang="fr-FR" sz="1200" dirty="0" smtClean="0"/>
              <a:t>. Comment </a:t>
            </a:r>
            <a:r>
              <a:rPr lang="fr-FR" sz="1200" u="sng" dirty="0" smtClean="0">
                <a:solidFill>
                  <a:srgbClr val="FFFF00"/>
                </a:solidFill>
              </a:rPr>
              <a:t>organiser son cartable</a:t>
            </a:r>
            <a:r>
              <a:rPr lang="fr-FR" sz="1200" dirty="0" smtClean="0">
                <a:solidFill>
                  <a:srgbClr val="FFFF00"/>
                </a:solidFill>
              </a:rPr>
              <a:t> </a:t>
            </a:r>
            <a:r>
              <a:rPr lang="fr-FR" sz="1200" dirty="0" smtClean="0"/>
              <a:t>(quels sont les livres et cahiers à ramener à la maison pour les leçons devoirs à faire à la maison et à l’inverse, les livres et</a:t>
            </a:r>
          </a:p>
          <a:p>
            <a:pPr eaLnBrk="1" hangingPunct="1">
              <a:lnSpc>
                <a:spcPct val="90000"/>
              </a:lnSpc>
            </a:pPr>
            <a:r>
              <a:rPr lang="fr-FR" sz="1200" dirty="0" smtClean="0"/>
              <a:t>cahiers à emporter pour l’école), </a:t>
            </a:r>
            <a:r>
              <a:rPr lang="fr-FR" sz="1200" dirty="0" smtClean="0">
                <a:solidFill>
                  <a:srgbClr val="FFFF00"/>
                </a:solidFill>
              </a:rPr>
              <a:t>savoir préparer et ranger son matériel </a:t>
            </a:r>
            <a:r>
              <a:rPr lang="fr-FR" sz="1200" dirty="0" smtClean="0"/>
              <a:t>( règle, équerre, compas, calculatrice, trousse et le contenu habituel, etc.) </a:t>
            </a:r>
            <a:r>
              <a:rPr lang="fr-FR" sz="1200" dirty="0" smtClean="0">
                <a:solidFill>
                  <a:srgbClr val="FFFF00"/>
                </a:solidFill>
              </a:rPr>
              <a:t>afin de les retrouver facilement</a:t>
            </a:r>
            <a:r>
              <a:rPr lang="fr-FR" sz="1200" dirty="0" smtClean="0"/>
              <a:t>. Savoir se servir de son agenda ou de son cahier de texte...</a:t>
            </a:r>
          </a:p>
          <a:p>
            <a:pPr eaLnBrk="1" hangingPunct="1">
              <a:lnSpc>
                <a:spcPct val="90000"/>
              </a:lnSpc>
            </a:pPr>
            <a:r>
              <a:rPr lang="fr-FR" sz="1200" dirty="0" smtClean="0"/>
              <a:t>Les </a:t>
            </a:r>
            <a:r>
              <a:rPr lang="fr-FR" sz="1200" dirty="0" smtClean="0">
                <a:solidFill>
                  <a:srgbClr val="FFFF00"/>
                </a:solidFill>
              </a:rPr>
              <a:t>problèmes de lenteur ou de motricité </a:t>
            </a:r>
            <a:r>
              <a:rPr lang="fr-FR" sz="1200" dirty="0" smtClean="0"/>
              <a:t>font que certains ne peuvent </a:t>
            </a:r>
            <a:r>
              <a:rPr lang="fr-FR" sz="1200" dirty="0" smtClean="0">
                <a:solidFill>
                  <a:srgbClr val="FFFF00"/>
                </a:solidFill>
              </a:rPr>
              <a:t>prendre des notes</a:t>
            </a:r>
            <a:r>
              <a:rPr lang="fr-FR" sz="1200" dirty="0" smtClean="0"/>
              <a:t> correctement, dans ce cas l’accompagnant peut </a:t>
            </a:r>
            <a:r>
              <a:rPr lang="fr-FR" sz="1200" u="sng" dirty="0" smtClean="0"/>
              <a:t>prendre les notes</a:t>
            </a:r>
            <a:r>
              <a:rPr lang="fr-FR" sz="1200" dirty="0" smtClean="0"/>
              <a:t> à leur place.</a:t>
            </a:r>
          </a:p>
          <a:p>
            <a:pPr eaLnBrk="1" hangingPunct="1">
              <a:lnSpc>
                <a:spcPct val="90000"/>
              </a:lnSpc>
            </a:pPr>
            <a:r>
              <a:rPr lang="fr-FR" sz="1200" dirty="0" smtClean="0"/>
              <a:t> Ils sont </a:t>
            </a:r>
            <a:r>
              <a:rPr lang="fr-FR" sz="1200" dirty="0" smtClean="0">
                <a:solidFill>
                  <a:srgbClr val="FFFF00"/>
                </a:solidFill>
              </a:rPr>
              <a:t>dissipés par les éléments extérieurs, </a:t>
            </a:r>
            <a:r>
              <a:rPr lang="fr-FR" sz="1200" dirty="0" smtClean="0"/>
              <a:t>il faut </a:t>
            </a:r>
            <a:r>
              <a:rPr lang="fr-FR" sz="1200" dirty="0" smtClean="0">
                <a:solidFill>
                  <a:srgbClr val="FFFF00"/>
                </a:solidFill>
              </a:rPr>
              <a:t>les faire revenir gentiment à la réalité</a:t>
            </a:r>
            <a:r>
              <a:rPr lang="fr-FR" sz="1200" dirty="0" smtClean="0"/>
              <a:t>.</a:t>
            </a:r>
          </a:p>
          <a:p>
            <a:pPr eaLnBrk="1" hangingPunct="1">
              <a:lnSpc>
                <a:spcPct val="90000"/>
              </a:lnSpc>
            </a:pPr>
            <a:r>
              <a:rPr lang="fr-FR" sz="1200" dirty="0" smtClean="0"/>
              <a:t>Il faut leur expliquer sans cesse </a:t>
            </a:r>
            <a:r>
              <a:rPr lang="fr-FR" sz="1200" dirty="0" smtClean="0">
                <a:solidFill>
                  <a:srgbClr val="FFFF00"/>
                </a:solidFill>
              </a:rPr>
              <a:t>comment bien se comporter </a:t>
            </a:r>
            <a:r>
              <a:rPr lang="fr-FR" sz="1200" dirty="0" smtClean="0"/>
              <a:t>(savoir attendre, bien se tenir à table et en classe).</a:t>
            </a:r>
          </a:p>
          <a:p>
            <a:pPr eaLnBrk="1" hangingPunct="1">
              <a:lnSpc>
                <a:spcPct val="90000"/>
              </a:lnSpc>
            </a:pPr>
            <a:r>
              <a:rPr lang="fr-FR" sz="1200" dirty="0" smtClean="0"/>
              <a:t> Mieux vaut leur </a:t>
            </a:r>
            <a:r>
              <a:rPr lang="fr-FR" sz="1200" dirty="0" smtClean="0">
                <a:solidFill>
                  <a:srgbClr val="FFFF00"/>
                </a:solidFill>
              </a:rPr>
              <a:t>parler doucement </a:t>
            </a:r>
            <a:r>
              <a:rPr lang="fr-FR" sz="1200" dirty="0" smtClean="0"/>
              <a:t>car ils peuvent croire qu’on les gronde. Leur dire qu’on ne crie pas après eux mais qu’on veut les aider.</a:t>
            </a:r>
          </a:p>
          <a:p>
            <a:pPr eaLnBrk="1" hangingPunct="1">
              <a:lnSpc>
                <a:spcPct val="90000"/>
              </a:lnSpc>
            </a:pPr>
            <a:r>
              <a:rPr lang="fr-FR" sz="1200" dirty="0" smtClean="0"/>
              <a:t>Ils </a:t>
            </a:r>
            <a:r>
              <a:rPr lang="fr-FR" sz="1200" dirty="0" smtClean="0">
                <a:solidFill>
                  <a:srgbClr val="FFFF00"/>
                </a:solidFill>
              </a:rPr>
              <a:t>n’acceptent aucune remarque mais ne se gênent pas pour en faire </a:t>
            </a:r>
            <a:r>
              <a:rPr lang="fr-FR" sz="1200" dirty="0" smtClean="0"/>
              <a:t>! Ne pas hésiter à les remettre en place.</a:t>
            </a:r>
          </a:p>
          <a:p>
            <a:pPr eaLnBrk="1" hangingPunct="1">
              <a:lnSpc>
                <a:spcPct val="90000"/>
              </a:lnSpc>
            </a:pPr>
            <a:r>
              <a:rPr lang="fr-FR" sz="1200" dirty="0" smtClean="0"/>
              <a:t>Toujours les </a:t>
            </a:r>
            <a:r>
              <a:rPr lang="fr-FR" sz="1200" dirty="0" smtClean="0">
                <a:solidFill>
                  <a:srgbClr val="FFFF00"/>
                </a:solidFill>
              </a:rPr>
              <a:t>prévenir du moindre changement de la routine </a:t>
            </a:r>
            <a:r>
              <a:rPr lang="fr-FR" sz="1200" dirty="0" smtClean="0"/>
              <a:t>(un remplacement d’enseignant, une répétition d’alerte incendie, un changement de salle...).</a:t>
            </a:r>
          </a:p>
          <a:p>
            <a:pPr eaLnBrk="1" hangingPunct="1">
              <a:lnSpc>
                <a:spcPct val="90000"/>
              </a:lnSpc>
            </a:pPr>
            <a:endParaRPr lang="fr-FR" sz="1200" dirty="0" smtClean="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4035">
                                            <p:txEl>
                                              <p:pRg st="0" end="0"/>
                                            </p:txEl>
                                          </p:spTgt>
                                        </p:tgtEl>
                                        <p:attrNameLst>
                                          <p:attrName>style.visibility</p:attrName>
                                        </p:attrNameLst>
                                      </p:cBhvr>
                                      <p:to>
                                        <p:strVal val="visible"/>
                                      </p:to>
                                    </p:set>
                                    <p:animEffect transition="in" filter="wipe(left)">
                                      <p:cBhvr>
                                        <p:cTn id="7" dur="500"/>
                                        <p:tgtEl>
                                          <p:spTgt spid="4403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4035">
                                            <p:txEl>
                                              <p:pRg st="1" end="1"/>
                                            </p:txEl>
                                          </p:spTgt>
                                        </p:tgtEl>
                                        <p:attrNameLst>
                                          <p:attrName>style.visibility</p:attrName>
                                        </p:attrNameLst>
                                      </p:cBhvr>
                                      <p:to>
                                        <p:strVal val="visible"/>
                                      </p:to>
                                    </p:set>
                                    <p:animEffect transition="in" filter="wipe(left)">
                                      <p:cBhvr>
                                        <p:cTn id="12" dur="500"/>
                                        <p:tgtEl>
                                          <p:spTgt spid="4403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4035">
                                            <p:txEl>
                                              <p:pRg st="2" end="2"/>
                                            </p:txEl>
                                          </p:spTgt>
                                        </p:tgtEl>
                                        <p:attrNameLst>
                                          <p:attrName>style.visibility</p:attrName>
                                        </p:attrNameLst>
                                      </p:cBhvr>
                                      <p:to>
                                        <p:strVal val="visible"/>
                                      </p:to>
                                    </p:set>
                                    <p:animEffect transition="in" filter="wipe(left)">
                                      <p:cBhvr>
                                        <p:cTn id="17" dur="500"/>
                                        <p:tgtEl>
                                          <p:spTgt spid="4403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4035">
                                            <p:txEl>
                                              <p:pRg st="3" end="3"/>
                                            </p:txEl>
                                          </p:spTgt>
                                        </p:tgtEl>
                                        <p:attrNameLst>
                                          <p:attrName>style.visibility</p:attrName>
                                        </p:attrNameLst>
                                      </p:cBhvr>
                                      <p:to>
                                        <p:strVal val="visible"/>
                                      </p:to>
                                    </p:set>
                                    <p:animEffect transition="in" filter="wipe(left)">
                                      <p:cBhvr>
                                        <p:cTn id="22" dur="500"/>
                                        <p:tgtEl>
                                          <p:spTgt spid="4403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4035">
                                            <p:txEl>
                                              <p:pRg st="4" end="4"/>
                                            </p:txEl>
                                          </p:spTgt>
                                        </p:tgtEl>
                                        <p:attrNameLst>
                                          <p:attrName>style.visibility</p:attrName>
                                        </p:attrNameLst>
                                      </p:cBhvr>
                                      <p:to>
                                        <p:strVal val="visible"/>
                                      </p:to>
                                    </p:set>
                                    <p:animEffect transition="in" filter="wipe(left)">
                                      <p:cBhvr>
                                        <p:cTn id="27" dur="500"/>
                                        <p:tgtEl>
                                          <p:spTgt spid="44035">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4035">
                                            <p:txEl>
                                              <p:pRg st="5" end="5"/>
                                            </p:txEl>
                                          </p:spTgt>
                                        </p:tgtEl>
                                        <p:attrNameLst>
                                          <p:attrName>style.visibility</p:attrName>
                                        </p:attrNameLst>
                                      </p:cBhvr>
                                      <p:to>
                                        <p:strVal val="visible"/>
                                      </p:to>
                                    </p:set>
                                    <p:animEffect transition="in" filter="wipe(left)">
                                      <p:cBhvr>
                                        <p:cTn id="32" dur="500"/>
                                        <p:tgtEl>
                                          <p:spTgt spid="44035">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44035">
                                            <p:txEl>
                                              <p:pRg st="6" end="6"/>
                                            </p:txEl>
                                          </p:spTgt>
                                        </p:tgtEl>
                                        <p:attrNameLst>
                                          <p:attrName>style.visibility</p:attrName>
                                        </p:attrNameLst>
                                      </p:cBhvr>
                                      <p:to>
                                        <p:strVal val="visible"/>
                                      </p:to>
                                    </p:set>
                                    <p:animEffect transition="in" filter="wipe(left)">
                                      <p:cBhvr>
                                        <p:cTn id="37" dur="500"/>
                                        <p:tgtEl>
                                          <p:spTgt spid="44035">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44035">
                                            <p:txEl>
                                              <p:pRg st="7" end="7"/>
                                            </p:txEl>
                                          </p:spTgt>
                                        </p:tgtEl>
                                        <p:attrNameLst>
                                          <p:attrName>style.visibility</p:attrName>
                                        </p:attrNameLst>
                                      </p:cBhvr>
                                      <p:to>
                                        <p:strVal val="visible"/>
                                      </p:to>
                                    </p:set>
                                    <p:animEffect transition="in" filter="wipe(left)">
                                      <p:cBhvr>
                                        <p:cTn id="42" dur="500"/>
                                        <p:tgtEl>
                                          <p:spTgt spid="44035">
                                            <p:txEl>
                                              <p:pRg st="7" end="7"/>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44035">
                                            <p:txEl>
                                              <p:pRg st="8" end="8"/>
                                            </p:txEl>
                                          </p:spTgt>
                                        </p:tgtEl>
                                        <p:attrNameLst>
                                          <p:attrName>style.visibility</p:attrName>
                                        </p:attrNameLst>
                                      </p:cBhvr>
                                      <p:to>
                                        <p:strVal val="visible"/>
                                      </p:to>
                                    </p:set>
                                    <p:animEffect transition="in" filter="wipe(left)">
                                      <p:cBhvr>
                                        <p:cTn id="47" dur="500"/>
                                        <p:tgtEl>
                                          <p:spTgt spid="44035">
                                            <p:txEl>
                                              <p:pRg st="8" end="8"/>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44035">
                                            <p:txEl>
                                              <p:pRg st="9" end="9"/>
                                            </p:txEl>
                                          </p:spTgt>
                                        </p:tgtEl>
                                        <p:attrNameLst>
                                          <p:attrName>style.visibility</p:attrName>
                                        </p:attrNameLst>
                                      </p:cBhvr>
                                      <p:to>
                                        <p:strVal val="visible"/>
                                      </p:to>
                                    </p:set>
                                    <p:animEffect transition="in" filter="wipe(left)">
                                      <p:cBhvr>
                                        <p:cTn id="52" dur="500"/>
                                        <p:tgtEl>
                                          <p:spTgt spid="44035">
                                            <p:txEl>
                                              <p:pRg st="9" end="9"/>
                                            </p:txEl>
                                          </p:spTgt>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44035">
                                            <p:txEl>
                                              <p:pRg st="10" end="10"/>
                                            </p:txEl>
                                          </p:spTgt>
                                        </p:tgtEl>
                                        <p:attrNameLst>
                                          <p:attrName>style.visibility</p:attrName>
                                        </p:attrNameLst>
                                      </p:cBhvr>
                                      <p:to>
                                        <p:strVal val="visible"/>
                                      </p:to>
                                    </p:set>
                                    <p:animEffect transition="in" filter="wipe(left)">
                                      <p:cBhvr>
                                        <p:cTn id="57" dur="500"/>
                                        <p:tgtEl>
                                          <p:spTgt spid="44035">
                                            <p:txEl>
                                              <p:pRg st="10" end="10"/>
                                            </p:txEl>
                                          </p:spTgt>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8" fill="hold" grpId="0" nodeType="clickEffect">
                                  <p:stCondLst>
                                    <p:cond delay="0"/>
                                  </p:stCondLst>
                                  <p:childTnLst>
                                    <p:set>
                                      <p:cBhvr>
                                        <p:cTn id="61" dur="1" fill="hold">
                                          <p:stCondLst>
                                            <p:cond delay="0"/>
                                          </p:stCondLst>
                                        </p:cTn>
                                        <p:tgtEl>
                                          <p:spTgt spid="44035">
                                            <p:txEl>
                                              <p:pRg st="11" end="11"/>
                                            </p:txEl>
                                          </p:spTgt>
                                        </p:tgtEl>
                                        <p:attrNameLst>
                                          <p:attrName>style.visibility</p:attrName>
                                        </p:attrNameLst>
                                      </p:cBhvr>
                                      <p:to>
                                        <p:strVal val="visible"/>
                                      </p:to>
                                    </p:set>
                                    <p:animEffect transition="in" filter="wipe(left)">
                                      <p:cBhvr>
                                        <p:cTn id="62" dur="500"/>
                                        <p:tgtEl>
                                          <p:spTgt spid="44035">
                                            <p:txEl>
                                              <p:pRg st="11" end="11"/>
                                            </p:txEl>
                                          </p:spTgt>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22" presetClass="entr" presetSubtype="8" fill="hold" grpId="0" nodeType="clickEffect">
                                  <p:stCondLst>
                                    <p:cond delay="0"/>
                                  </p:stCondLst>
                                  <p:childTnLst>
                                    <p:set>
                                      <p:cBhvr>
                                        <p:cTn id="66" dur="1" fill="hold">
                                          <p:stCondLst>
                                            <p:cond delay="0"/>
                                          </p:stCondLst>
                                        </p:cTn>
                                        <p:tgtEl>
                                          <p:spTgt spid="44035">
                                            <p:txEl>
                                              <p:pRg st="12" end="12"/>
                                            </p:txEl>
                                          </p:spTgt>
                                        </p:tgtEl>
                                        <p:attrNameLst>
                                          <p:attrName>style.visibility</p:attrName>
                                        </p:attrNameLst>
                                      </p:cBhvr>
                                      <p:to>
                                        <p:strVal val="visible"/>
                                      </p:to>
                                    </p:set>
                                    <p:animEffect transition="in" filter="wipe(left)">
                                      <p:cBhvr>
                                        <p:cTn id="67" dur="500"/>
                                        <p:tgtEl>
                                          <p:spTgt spid="44035">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build="p"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defRPr/>
            </a:pPr>
            <a:r>
              <a:rPr lang="fr-FR" smtClean="0"/>
              <a:t>Suite adaptations/S. Asperger</a:t>
            </a:r>
          </a:p>
        </p:txBody>
      </p:sp>
      <p:sp>
        <p:nvSpPr>
          <p:cNvPr id="45059" name="Rectangle 3"/>
          <p:cNvSpPr>
            <a:spLocks noGrp="1" noChangeArrowheads="1"/>
          </p:cNvSpPr>
          <p:nvPr>
            <p:ph type="body" idx="1"/>
          </p:nvPr>
        </p:nvSpPr>
        <p:spPr/>
        <p:txBody>
          <a:bodyPr/>
          <a:lstStyle/>
          <a:p>
            <a:pPr eaLnBrk="1" hangingPunct="1">
              <a:lnSpc>
                <a:spcPct val="90000"/>
              </a:lnSpc>
            </a:pPr>
            <a:r>
              <a:rPr lang="fr-FR" sz="1200" dirty="0" smtClean="0"/>
              <a:t> Les </a:t>
            </a:r>
            <a:r>
              <a:rPr lang="fr-FR" sz="1200" dirty="0" smtClean="0">
                <a:solidFill>
                  <a:srgbClr val="FFFF00"/>
                </a:solidFill>
              </a:rPr>
              <a:t>valoriser lorsqu’ils ont réussi</a:t>
            </a:r>
            <a:r>
              <a:rPr lang="fr-FR" sz="1200" dirty="0" smtClean="0"/>
              <a:t>, dédramatiser l’échec, les encourager.</a:t>
            </a:r>
          </a:p>
          <a:p>
            <a:pPr eaLnBrk="1" hangingPunct="1">
              <a:lnSpc>
                <a:spcPct val="90000"/>
              </a:lnSpc>
            </a:pPr>
            <a:r>
              <a:rPr lang="fr-FR" sz="1200" dirty="0" smtClean="0"/>
              <a:t> Etre là pour </a:t>
            </a:r>
            <a:r>
              <a:rPr lang="fr-FR" sz="1200" dirty="0" smtClean="0">
                <a:solidFill>
                  <a:srgbClr val="FFFF00"/>
                </a:solidFill>
              </a:rPr>
              <a:t>les guider vers les toilettes</a:t>
            </a:r>
            <a:r>
              <a:rPr lang="fr-FR" sz="1200" dirty="0" smtClean="0"/>
              <a:t>, </a:t>
            </a:r>
            <a:r>
              <a:rPr lang="fr-FR" sz="1200" dirty="0" smtClean="0">
                <a:solidFill>
                  <a:srgbClr val="FFFF00"/>
                </a:solidFill>
              </a:rPr>
              <a:t>la cantine</a:t>
            </a:r>
            <a:r>
              <a:rPr lang="fr-FR" sz="1200" dirty="0" smtClean="0"/>
              <a:t>, </a:t>
            </a:r>
            <a:r>
              <a:rPr lang="fr-FR" sz="1200" dirty="0" smtClean="0">
                <a:solidFill>
                  <a:srgbClr val="FFFF00"/>
                </a:solidFill>
              </a:rPr>
              <a:t>les salles de classe</a:t>
            </a:r>
            <a:r>
              <a:rPr lang="fr-FR" sz="1200" dirty="0" smtClean="0"/>
              <a:t>, l'infirmerie ou ailleurs car du fait de leurs </a:t>
            </a:r>
            <a:r>
              <a:rPr lang="fr-FR" sz="1200" dirty="0" smtClean="0">
                <a:solidFill>
                  <a:srgbClr val="FFFF00"/>
                </a:solidFill>
              </a:rPr>
              <a:t>difficultés de repérage, </a:t>
            </a:r>
            <a:r>
              <a:rPr lang="fr-FR" sz="1200" dirty="0" smtClean="0"/>
              <a:t>cela peut les affoler.</a:t>
            </a:r>
          </a:p>
          <a:p>
            <a:pPr eaLnBrk="1" hangingPunct="1">
              <a:lnSpc>
                <a:spcPct val="90000"/>
              </a:lnSpc>
            </a:pPr>
            <a:r>
              <a:rPr lang="fr-FR" sz="1200" dirty="0" smtClean="0"/>
              <a:t>Leur demander s’ils ont besoin d’aller aux toilettes et parfois les y conduire systématiquement à chaque récréation (problème des perceptions sensorielles).</a:t>
            </a:r>
          </a:p>
          <a:p>
            <a:pPr eaLnBrk="1" hangingPunct="1">
              <a:lnSpc>
                <a:spcPct val="90000"/>
              </a:lnSpc>
            </a:pPr>
            <a:r>
              <a:rPr lang="fr-FR" sz="1200" dirty="0" smtClean="0"/>
              <a:t>La </a:t>
            </a:r>
            <a:r>
              <a:rPr lang="fr-FR" sz="1200" u="sng" dirty="0" smtClean="0">
                <a:solidFill>
                  <a:srgbClr val="FFFF00"/>
                </a:solidFill>
              </a:rPr>
              <a:t>cour de récréation</a:t>
            </a:r>
            <a:r>
              <a:rPr lang="fr-FR" sz="1200" dirty="0" smtClean="0">
                <a:solidFill>
                  <a:srgbClr val="FFFF00"/>
                </a:solidFill>
              </a:rPr>
              <a:t> </a:t>
            </a:r>
            <a:r>
              <a:rPr lang="fr-FR" sz="1200" dirty="0" smtClean="0"/>
              <a:t>est pour eux une vraie jungle, ils </a:t>
            </a:r>
            <a:r>
              <a:rPr lang="fr-FR" sz="1200" dirty="0" smtClean="0">
                <a:solidFill>
                  <a:srgbClr val="FFFF00"/>
                </a:solidFill>
              </a:rPr>
              <a:t>préfèrent s’isoler </a:t>
            </a:r>
            <a:r>
              <a:rPr lang="fr-FR" sz="1200" dirty="0" smtClean="0"/>
              <a:t>et n’aiment pas qu’on les dérange. C’est pourtant là qu’ils sont la proie de </a:t>
            </a:r>
            <a:r>
              <a:rPr lang="fr-FR" sz="1200" dirty="0" smtClean="0">
                <a:solidFill>
                  <a:srgbClr val="FFFF00"/>
                </a:solidFill>
              </a:rPr>
              <a:t>moqueries, </a:t>
            </a:r>
            <a:r>
              <a:rPr lang="fr-FR" sz="1200" dirty="0" smtClean="0"/>
              <a:t>voire de coups de la part des autres élèves. La présence d’une AVS peut être nécessaire au cas où cela se terminerait mal, mais elle ne doit pas être trop près non plus, juste «avoir un </a:t>
            </a:r>
            <a:r>
              <a:rPr lang="fr-FR" sz="1200" dirty="0" err="1" smtClean="0"/>
              <a:t>oeil</a:t>
            </a:r>
            <a:r>
              <a:rPr lang="fr-FR" sz="1200" dirty="0" smtClean="0"/>
              <a:t>», car c’est parfois le moment où les amitiés se créent... Ils ont à la fois envie d’avoir des amis et d’être seuls...</a:t>
            </a:r>
          </a:p>
          <a:p>
            <a:pPr eaLnBrk="1" hangingPunct="1">
              <a:lnSpc>
                <a:spcPct val="90000"/>
              </a:lnSpc>
            </a:pPr>
            <a:r>
              <a:rPr lang="fr-FR" sz="1200" dirty="0" smtClean="0"/>
              <a:t> Certains Asperger ne tiennent pas en place du fait de leur </a:t>
            </a:r>
            <a:r>
              <a:rPr lang="fr-FR" sz="1200" dirty="0" smtClean="0">
                <a:solidFill>
                  <a:srgbClr val="FFFF00"/>
                </a:solidFill>
              </a:rPr>
              <a:t>hyperactivité et de leurs difficultés de concentration</a:t>
            </a:r>
            <a:r>
              <a:rPr lang="fr-FR" sz="1200" dirty="0" smtClean="0"/>
              <a:t>. Le </a:t>
            </a:r>
            <a:r>
              <a:rPr lang="fr-FR" sz="1200" dirty="0" smtClean="0">
                <a:solidFill>
                  <a:srgbClr val="FFFF00"/>
                </a:solidFill>
              </a:rPr>
              <a:t>brouhah</a:t>
            </a:r>
            <a:r>
              <a:rPr lang="fr-FR" sz="1200" dirty="0" smtClean="0"/>
              <a:t>a dans la classe peut les déstabiliser. L'AVS est là pour les faire patienter et les </a:t>
            </a:r>
            <a:r>
              <a:rPr lang="fr-FR" sz="1200" u="sng" dirty="0" smtClean="0"/>
              <a:t>aider à se canaliser</a:t>
            </a:r>
            <a:r>
              <a:rPr lang="fr-FR" sz="1200" dirty="0" smtClean="0"/>
              <a:t>.</a:t>
            </a:r>
          </a:p>
          <a:p>
            <a:pPr eaLnBrk="1" hangingPunct="1">
              <a:lnSpc>
                <a:spcPct val="90000"/>
              </a:lnSpc>
            </a:pPr>
            <a:r>
              <a:rPr lang="fr-FR" sz="1200" dirty="0" smtClean="0"/>
              <a:t> </a:t>
            </a:r>
            <a:r>
              <a:rPr lang="fr-FR" sz="1200" b="1" dirty="0" smtClean="0"/>
              <a:t>Trois modes sont envisageables dans </a:t>
            </a:r>
            <a:r>
              <a:rPr lang="fr-FR" sz="1200" b="1" dirty="0" smtClean="0">
                <a:solidFill>
                  <a:srgbClr val="FFFF00"/>
                </a:solidFill>
              </a:rPr>
              <a:t>l’apprentissage des leçons</a:t>
            </a:r>
            <a:r>
              <a:rPr lang="fr-FR" sz="1200" dirty="0" smtClean="0">
                <a:solidFill>
                  <a:srgbClr val="FFFF00"/>
                </a:solidFill>
              </a:rPr>
              <a:t> :</a:t>
            </a:r>
          </a:p>
          <a:p>
            <a:pPr eaLnBrk="1" hangingPunct="1">
              <a:lnSpc>
                <a:spcPct val="90000"/>
              </a:lnSpc>
            </a:pPr>
            <a:r>
              <a:rPr lang="fr-FR" sz="1200" dirty="0" smtClean="0"/>
              <a:t>- </a:t>
            </a:r>
            <a:r>
              <a:rPr lang="fr-FR" sz="1200" b="1" dirty="0" smtClean="0"/>
              <a:t>Le </a:t>
            </a:r>
            <a:r>
              <a:rPr lang="fr-FR" sz="1200" b="1" dirty="0" smtClean="0">
                <a:solidFill>
                  <a:srgbClr val="FFFF00"/>
                </a:solidFill>
              </a:rPr>
              <a:t>visuel</a:t>
            </a:r>
            <a:r>
              <a:rPr lang="fr-FR" sz="1200" dirty="0" smtClean="0"/>
              <a:t> : par des schémas, des tableaux, faire apparaître </a:t>
            </a:r>
            <a:r>
              <a:rPr lang="fr-FR" sz="1200" u="sng" dirty="0" smtClean="0"/>
              <a:t>l'essentiel d'un texte ou énoncé en surlignant</a:t>
            </a:r>
            <a:r>
              <a:rPr lang="fr-FR" sz="1200" dirty="0" smtClean="0"/>
              <a:t>, de même en géométrie, il est utile de repérer les </a:t>
            </a:r>
            <a:r>
              <a:rPr lang="fr-FR" sz="1200" u="sng" dirty="0" smtClean="0"/>
              <a:t>données élémentaires</a:t>
            </a:r>
            <a:r>
              <a:rPr lang="fr-FR" sz="1200" dirty="0" smtClean="0"/>
              <a:t> d'une figure par des couleurs.</a:t>
            </a:r>
          </a:p>
          <a:p>
            <a:pPr eaLnBrk="1" hangingPunct="1">
              <a:lnSpc>
                <a:spcPct val="90000"/>
              </a:lnSpc>
            </a:pPr>
            <a:r>
              <a:rPr lang="fr-FR" sz="1200" dirty="0" smtClean="0"/>
              <a:t>- </a:t>
            </a:r>
            <a:r>
              <a:rPr lang="fr-FR" sz="1200" b="1" dirty="0" smtClean="0"/>
              <a:t>L’</a:t>
            </a:r>
            <a:r>
              <a:rPr lang="fr-FR" sz="1200" b="1" dirty="0" smtClean="0">
                <a:solidFill>
                  <a:srgbClr val="FFFF00"/>
                </a:solidFill>
              </a:rPr>
              <a:t>écrit</a:t>
            </a:r>
            <a:r>
              <a:rPr lang="fr-FR" sz="1200" dirty="0" smtClean="0">
                <a:solidFill>
                  <a:srgbClr val="FFFF00"/>
                </a:solidFill>
              </a:rPr>
              <a:t> </a:t>
            </a:r>
            <a:r>
              <a:rPr lang="fr-FR" sz="1200" dirty="0" smtClean="0"/>
              <a:t>: il relit lui-même</a:t>
            </a:r>
          </a:p>
          <a:p>
            <a:pPr eaLnBrk="1" hangingPunct="1">
              <a:lnSpc>
                <a:spcPct val="90000"/>
              </a:lnSpc>
            </a:pPr>
            <a:r>
              <a:rPr lang="fr-FR" sz="1200" b="1" dirty="0" smtClean="0"/>
              <a:t>- L’</a:t>
            </a:r>
            <a:r>
              <a:rPr lang="fr-FR" sz="1200" b="1" dirty="0" smtClean="0">
                <a:solidFill>
                  <a:srgbClr val="FFFF00"/>
                </a:solidFill>
              </a:rPr>
              <a:t>écoute</a:t>
            </a:r>
            <a:r>
              <a:rPr lang="fr-FR" sz="1200" dirty="0" smtClean="0">
                <a:solidFill>
                  <a:srgbClr val="FFFF00"/>
                </a:solidFill>
              </a:rPr>
              <a:t> </a:t>
            </a:r>
            <a:r>
              <a:rPr lang="fr-FR" sz="1200" dirty="0" smtClean="0"/>
              <a:t>: lui lire lentement</a:t>
            </a:r>
          </a:p>
          <a:p>
            <a:pPr eaLnBrk="1" hangingPunct="1">
              <a:lnSpc>
                <a:spcPct val="90000"/>
              </a:lnSpc>
            </a:pPr>
            <a:r>
              <a:rPr lang="fr-FR" sz="1200" dirty="0" smtClean="0">
                <a:solidFill>
                  <a:srgbClr val="FFFF00"/>
                </a:solidFill>
              </a:rPr>
              <a:t>Pour l’aider à retenir, comparer avec des mots à lui </a:t>
            </a:r>
            <a:r>
              <a:rPr lang="fr-FR" sz="1200" dirty="0" smtClean="0"/>
              <a:t>et faire des associations comme « </a:t>
            </a:r>
            <a:r>
              <a:rPr lang="fr-FR" sz="1200" dirty="0" err="1" smtClean="0"/>
              <a:t>saturday</a:t>
            </a:r>
            <a:r>
              <a:rPr lang="fr-FR" sz="1200" dirty="0" smtClean="0"/>
              <a:t> = samedi : ça commence par sa », ou le «plus-que-parfait a un rapport avec l’imparfait donc l’auxiliaire est à l’imparfait ».</a:t>
            </a:r>
          </a:p>
          <a:p>
            <a:pPr eaLnBrk="1" hangingPunct="1">
              <a:lnSpc>
                <a:spcPct val="90000"/>
              </a:lnSpc>
            </a:pPr>
            <a:r>
              <a:rPr lang="fr-FR" sz="1200" dirty="0" smtClean="0"/>
              <a:t>Les</a:t>
            </a:r>
            <a:r>
              <a:rPr lang="fr-FR" sz="1200" dirty="0" smtClean="0">
                <a:solidFill>
                  <a:srgbClr val="FFFF00"/>
                </a:solidFill>
              </a:rPr>
              <a:t> </a:t>
            </a:r>
            <a:r>
              <a:rPr lang="fr-FR" sz="1200" u="sng" dirty="0" smtClean="0">
                <a:solidFill>
                  <a:srgbClr val="FFFF00"/>
                </a:solidFill>
              </a:rPr>
              <a:t>récompenses</a:t>
            </a:r>
            <a:r>
              <a:rPr lang="fr-FR" sz="1200" dirty="0" smtClean="0">
                <a:solidFill>
                  <a:srgbClr val="FFFF00"/>
                </a:solidFill>
              </a:rPr>
              <a:t> </a:t>
            </a:r>
            <a:r>
              <a:rPr lang="fr-FR" sz="1200" dirty="0" smtClean="0"/>
              <a:t>fonctionnent très bien («carottes »). Même si les </a:t>
            </a:r>
            <a:r>
              <a:rPr lang="fr-FR" sz="1200" dirty="0" smtClean="0">
                <a:solidFill>
                  <a:srgbClr val="FFFF00"/>
                </a:solidFill>
              </a:rPr>
              <a:t>punitions </a:t>
            </a:r>
            <a:r>
              <a:rPr lang="fr-FR" sz="1200" dirty="0" smtClean="0"/>
              <a:t>ne sont pas une solution en cas de mauvaise foi manifeste, il faut montrer qu’on n’est pas d’accord.</a:t>
            </a:r>
          </a:p>
          <a:p>
            <a:pPr eaLnBrk="1" hangingPunct="1">
              <a:lnSpc>
                <a:spcPct val="90000"/>
              </a:lnSpc>
            </a:pPr>
            <a:r>
              <a:rPr lang="fr-FR" sz="1200" dirty="0" smtClean="0"/>
              <a:t>Les parents passent souvent pour des parents qui élèvent mal leur enfant (</a:t>
            </a:r>
            <a:r>
              <a:rPr lang="fr-FR" sz="1200" dirty="0" smtClean="0">
                <a:solidFill>
                  <a:srgbClr val="FFFF00"/>
                </a:solidFill>
              </a:rPr>
              <a:t>attention aux jugements de valeur). Préférer faire le point avec le jeune  «en aparté »,</a:t>
            </a:r>
            <a:r>
              <a:rPr lang="fr-FR" sz="1200" dirty="0" smtClean="0"/>
              <a:t> sachant que s’il ne comprend pas bien pourquoi on le reprend, cela risque de déclencher une "crise" en public.</a:t>
            </a:r>
          </a:p>
          <a:p>
            <a:pPr eaLnBrk="1" hangingPunct="1">
              <a:lnSpc>
                <a:spcPct val="90000"/>
              </a:lnSpc>
            </a:pPr>
            <a:endParaRPr lang="fr-FR" sz="2800" dirty="0" smtClean="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5059">
                                            <p:txEl>
                                              <p:pRg st="0" end="0"/>
                                            </p:txEl>
                                          </p:spTgt>
                                        </p:tgtEl>
                                        <p:attrNameLst>
                                          <p:attrName>style.visibility</p:attrName>
                                        </p:attrNameLst>
                                      </p:cBhvr>
                                      <p:to>
                                        <p:strVal val="visible"/>
                                      </p:to>
                                    </p:set>
                                    <p:animEffect transition="in" filter="wipe(left)">
                                      <p:cBhvr>
                                        <p:cTn id="7" dur="500"/>
                                        <p:tgtEl>
                                          <p:spTgt spid="4505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5059">
                                            <p:txEl>
                                              <p:pRg st="1" end="1"/>
                                            </p:txEl>
                                          </p:spTgt>
                                        </p:tgtEl>
                                        <p:attrNameLst>
                                          <p:attrName>style.visibility</p:attrName>
                                        </p:attrNameLst>
                                      </p:cBhvr>
                                      <p:to>
                                        <p:strVal val="visible"/>
                                      </p:to>
                                    </p:set>
                                    <p:animEffect transition="in" filter="wipe(left)">
                                      <p:cBhvr>
                                        <p:cTn id="12" dur="500"/>
                                        <p:tgtEl>
                                          <p:spTgt spid="4505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5059">
                                            <p:txEl>
                                              <p:pRg st="2" end="2"/>
                                            </p:txEl>
                                          </p:spTgt>
                                        </p:tgtEl>
                                        <p:attrNameLst>
                                          <p:attrName>style.visibility</p:attrName>
                                        </p:attrNameLst>
                                      </p:cBhvr>
                                      <p:to>
                                        <p:strVal val="visible"/>
                                      </p:to>
                                    </p:set>
                                    <p:animEffect transition="in" filter="wipe(left)">
                                      <p:cBhvr>
                                        <p:cTn id="17" dur="500"/>
                                        <p:tgtEl>
                                          <p:spTgt spid="4505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5059">
                                            <p:txEl>
                                              <p:pRg st="3" end="3"/>
                                            </p:txEl>
                                          </p:spTgt>
                                        </p:tgtEl>
                                        <p:attrNameLst>
                                          <p:attrName>style.visibility</p:attrName>
                                        </p:attrNameLst>
                                      </p:cBhvr>
                                      <p:to>
                                        <p:strVal val="visible"/>
                                      </p:to>
                                    </p:set>
                                    <p:animEffect transition="in" filter="wipe(left)">
                                      <p:cBhvr>
                                        <p:cTn id="22" dur="500"/>
                                        <p:tgtEl>
                                          <p:spTgt spid="4505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5059">
                                            <p:txEl>
                                              <p:pRg st="4" end="4"/>
                                            </p:txEl>
                                          </p:spTgt>
                                        </p:tgtEl>
                                        <p:attrNameLst>
                                          <p:attrName>style.visibility</p:attrName>
                                        </p:attrNameLst>
                                      </p:cBhvr>
                                      <p:to>
                                        <p:strVal val="visible"/>
                                      </p:to>
                                    </p:set>
                                    <p:animEffect transition="in" filter="wipe(left)">
                                      <p:cBhvr>
                                        <p:cTn id="27" dur="500"/>
                                        <p:tgtEl>
                                          <p:spTgt spid="45059">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5059">
                                            <p:txEl>
                                              <p:pRg st="5" end="5"/>
                                            </p:txEl>
                                          </p:spTgt>
                                        </p:tgtEl>
                                        <p:attrNameLst>
                                          <p:attrName>style.visibility</p:attrName>
                                        </p:attrNameLst>
                                      </p:cBhvr>
                                      <p:to>
                                        <p:strVal val="visible"/>
                                      </p:to>
                                    </p:set>
                                    <p:animEffect transition="in" filter="wipe(left)">
                                      <p:cBhvr>
                                        <p:cTn id="32" dur="500"/>
                                        <p:tgtEl>
                                          <p:spTgt spid="45059">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45059">
                                            <p:txEl>
                                              <p:pRg st="6" end="6"/>
                                            </p:txEl>
                                          </p:spTgt>
                                        </p:tgtEl>
                                        <p:attrNameLst>
                                          <p:attrName>style.visibility</p:attrName>
                                        </p:attrNameLst>
                                      </p:cBhvr>
                                      <p:to>
                                        <p:strVal val="visible"/>
                                      </p:to>
                                    </p:set>
                                    <p:animEffect transition="in" filter="wipe(left)">
                                      <p:cBhvr>
                                        <p:cTn id="37" dur="500"/>
                                        <p:tgtEl>
                                          <p:spTgt spid="45059">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45059">
                                            <p:txEl>
                                              <p:pRg st="7" end="7"/>
                                            </p:txEl>
                                          </p:spTgt>
                                        </p:tgtEl>
                                        <p:attrNameLst>
                                          <p:attrName>style.visibility</p:attrName>
                                        </p:attrNameLst>
                                      </p:cBhvr>
                                      <p:to>
                                        <p:strVal val="visible"/>
                                      </p:to>
                                    </p:set>
                                    <p:animEffect transition="in" filter="wipe(left)">
                                      <p:cBhvr>
                                        <p:cTn id="42" dur="500"/>
                                        <p:tgtEl>
                                          <p:spTgt spid="45059">
                                            <p:txEl>
                                              <p:pRg st="7" end="7"/>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45059">
                                            <p:txEl>
                                              <p:pRg st="8" end="8"/>
                                            </p:txEl>
                                          </p:spTgt>
                                        </p:tgtEl>
                                        <p:attrNameLst>
                                          <p:attrName>style.visibility</p:attrName>
                                        </p:attrNameLst>
                                      </p:cBhvr>
                                      <p:to>
                                        <p:strVal val="visible"/>
                                      </p:to>
                                    </p:set>
                                    <p:animEffect transition="in" filter="wipe(left)">
                                      <p:cBhvr>
                                        <p:cTn id="47" dur="500"/>
                                        <p:tgtEl>
                                          <p:spTgt spid="45059">
                                            <p:txEl>
                                              <p:pRg st="8" end="8"/>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45059">
                                            <p:txEl>
                                              <p:pRg st="9" end="9"/>
                                            </p:txEl>
                                          </p:spTgt>
                                        </p:tgtEl>
                                        <p:attrNameLst>
                                          <p:attrName>style.visibility</p:attrName>
                                        </p:attrNameLst>
                                      </p:cBhvr>
                                      <p:to>
                                        <p:strVal val="visible"/>
                                      </p:to>
                                    </p:set>
                                    <p:animEffect transition="in" filter="wipe(left)">
                                      <p:cBhvr>
                                        <p:cTn id="52" dur="500"/>
                                        <p:tgtEl>
                                          <p:spTgt spid="45059">
                                            <p:txEl>
                                              <p:pRg st="9" end="9"/>
                                            </p:txEl>
                                          </p:spTgt>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45059">
                                            <p:txEl>
                                              <p:pRg st="10" end="10"/>
                                            </p:txEl>
                                          </p:spTgt>
                                        </p:tgtEl>
                                        <p:attrNameLst>
                                          <p:attrName>style.visibility</p:attrName>
                                        </p:attrNameLst>
                                      </p:cBhvr>
                                      <p:to>
                                        <p:strVal val="visible"/>
                                      </p:to>
                                    </p:set>
                                    <p:animEffect transition="in" filter="wipe(left)">
                                      <p:cBhvr>
                                        <p:cTn id="57" dur="500"/>
                                        <p:tgtEl>
                                          <p:spTgt spid="45059">
                                            <p:txEl>
                                              <p:pRg st="10" end="10"/>
                                            </p:txEl>
                                          </p:spTgt>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8" fill="hold" grpId="0" nodeType="clickEffect">
                                  <p:stCondLst>
                                    <p:cond delay="0"/>
                                  </p:stCondLst>
                                  <p:childTnLst>
                                    <p:set>
                                      <p:cBhvr>
                                        <p:cTn id="61" dur="1" fill="hold">
                                          <p:stCondLst>
                                            <p:cond delay="0"/>
                                          </p:stCondLst>
                                        </p:cTn>
                                        <p:tgtEl>
                                          <p:spTgt spid="45059">
                                            <p:txEl>
                                              <p:pRg st="11" end="11"/>
                                            </p:txEl>
                                          </p:spTgt>
                                        </p:tgtEl>
                                        <p:attrNameLst>
                                          <p:attrName>style.visibility</p:attrName>
                                        </p:attrNameLst>
                                      </p:cBhvr>
                                      <p:to>
                                        <p:strVal val="visible"/>
                                      </p:to>
                                    </p:set>
                                    <p:animEffect transition="in" filter="wipe(left)">
                                      <p:cBhvr>
                                        <p:cTn id="62" dur="500"/>
                                        <p:tgtEl>
                                          <p:spTgt spid="45059">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9" grpId="0" build="p"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683568" y="188640"/>
            <a:ext cx="7772400" cy="936104"/>
          </a:xfrm>
        </p:spPr>
        <p:txBody>
          <a:bodyPr/>
          <a:lstStyle/>
          <a:p>
            <a:pPr eaLnBrk="1" hangingPunct="1">
              <a:defRPr/>
            </a:pPr>
            <a:r>
              <a:rPr lang="fr-FR" sz="4000" dirty="0" smtClean="0"/>
              <a:t>Les méthodes « structurées »1</a:t>
            </a:r>
          </a:p>
        </p:txBody>
      </p:sp>
      <p:sp>
        <p:nvSpPr>
          <p:cNvPr id="41987" name="Rectangle 3"/>
          <p:cNvSpPr>
            <a:spLocks noGrp="1" noChangeArrowheads="1"/>
          </p:cNvSpPr>
          <p:nvPr>
            <p:ph type="body" idx="1"/>
          </p:nvPr>
        </p:nvSpPr>
        <p:spPr>
          <a:xfrm>
            <a:off x="685800" y="980729"/>
            <a:ext cx="7772400" cy="5115272"/>
          </a:xfrm>
        </p:spPr>
        <p:txBody>
          <a:bodyPr/>
          <a:lstStyle/>
          <a:p>
            <a:pPr eaLnBrk="1" hangingPunct="1">
              <a:lnSpc>
                <a:spcPct val="90000"/>
              </a:lnSpc>
            </a:pPr>
            <a:r>
              <a:rPr lang="fr-FR" sz="2400" dirty="0" smtClean="0">
                <a:solidFill>
                  <a:srgbClr val="FFFF00"/>
                </a:solidFill>
              </a:rPr>
              <a:t>TEACCH </a:t>
            </a:r>
            <a:r>
              <a:rPr lang="fr-FR" sz="1800" dirty="0" smtClean="0"/>
              <a:t>(</a:t>
            </a:r>
            <a:r>
              <a:rPr lang="fr-FR" sz="1800" dirty="0" err="1" smtClean="0"/>
              <a:t>treatment</a:t>
            </a:r>
            <a:r>
              <a:rPr lang="fr-FR" sz="1800" dirty="0" smtClean="0"/>
              <a:t> and </a:t>
            </a:r>
            <a:r>
              <a:rPr lang="fr-FR" sz="1800" dirty="0" err="1" smtClean="0"/>
              <a:t>education</a:t>
            </a:r>
            <a:r>
              <a:rPr lang="fr-FR" sz="1800" dirty="0" smtClean="0"/>
              <a:t> of </a:t>
            </a:r>
            <a:r>
              <a:rPr lang="fr-FR" sz="1800" dirty="0" err="1" smtClean="0"/>
              <a:t>autistic</a:t>
            </a:r>
            <a:r>
              <a:rPr lang="fr-FR" sz="1800" dirty="0" smtClean="0"/>
              <a:t> and </a:t>
            </a:r>
            <a:r>
              <a:rPr lang="fr-FR" sz="1800" dirty="0" err="1" smtClean="0"/>
              <a:t>related</a:t>
            </a:r>
            <a:r>
              <a:rPr lang="fr-FR" sz="1800" dirty="0" smtClean="0"/>
              <a:t> communication </a:t>
            </a:r>
            <a:r>
              <a:rPr lang="fr-FR" sz="1800" dirty="0" err="1" smtClean="0"/>
              <a:t>handicaped</a:t>
            </a:r>
            <a:r>
              <a:rPr lang="fr-FR" sz="1800" dirty="0" smtClean="0"/>
              <a:t> </a:t>
            </a:r>
            <a:r>
              <a:rPr lang="fr-FR" sz="1800" dirty="0" err="1" smtClean="0"/>
              <a:t>children</a:t>
            </a:r>
            <a:r>
              <a:rPr lang="fr-FR" sz="1800" dirty="0" smtClean="0"/>
              <a:t>, </a:t>
            </a:r>
            <a:r>
              <a:rPr lang="fr-FR" sz="1800" dirty="0" err="1" smtClean="0"/>
              <a:t>E.Schopler</a:t>
            </a:r>
            <a:r>
              <a:rPr lang="fr-FR" sz="1800" dirty="0" smtClean="0"/>
              <a:t>, </a:t>
            </a:r>
            <a:r>
              <a:rPr lang="fr-FR" sz="1800" dirty="0" err="1" smtClean="0"/>
              <a:t>syst</a:t>
            </a:r>
            <a:r>
              <a:rPr lang="fr-FR" sz="1800" dirty="0" smtClean="0"/>
              <a:t>. transposé en Europe par </a:t>
            </a:r>
            <a:r>
              <a:rPr lang="fr-FR" sz="1800" dirty="0" err="1" smtClean="0"/>
              <a:t>T.Peeters</a:t>
            </a:r>
            <a:r>
              <a:rPr lang="fr-FR" sz="1800" dirty="0" smtClean="0"/>
              <a:t>)</a:t>
            </a:r>
          </a:p>
          <a:p>
            <a:r>
              <a:rPr lang="fr-FR" sz="1800" dirty="0" smtClean="0"/>
              <a:t>3 principes: </a:t>
            </a:r>
            <a:r>
              <a:rPr lang="fr-FR" sz="1400" b="1" dirty="0"/>
              <a:t>Structurer l’environnement</a:t>
            </a:r>
            <a:r>
              <a:rPr lang="fr-FR" sz="1400" dirty="0"/>
              <a:t> (</a:t>
            </a:r>
            <a:r>
              <a:rPr lang="fr-FR" sz="1400" dirty="0" smtClean="0"/>
              <a:t> </a:t>
            </a:r>
            <a:r>
              <a:rPr lang="fr-FR" sz="1400" u="sng" dirty="0"/>
              <a:t>l’espace</a:t>
            </a:r>
            <a:r>
              <a:rPr lang="fr-FR" sz="1400" dirty="0"/>
              <a:t>, </a:t>
            </a:r>
            <a:r>
              <a:rPr lang="fr-FR" sz="1400" u="sng" dirty="0" smtClean="0"/>
              <a:t>le temps</a:t>
            </a:r>
            <a:r>
              <a:rPr lang="fr-FR" sz="1400" dirty="0" smtClean="0"/>
              <a:t>, </a:t>
            </a:r>
            <a:r>
              <a:rPr lang="fr-FR" sz="1400" u="sng" dirty="0" smtClean="0"/>
              <a:t>la tâche)/ </a:t>
            </a:r>
            <a:r>
              <a:rPr lang="fr-FR" sz="1400" b="1" dirty="0" smtClean="0"/>
              <a:t>Le rendre prévisible</a:t>
            </a:r>
            <a:r>
              <a:rPr lang="fr-FR" sz="1400" dirty="0"/>
              <a:t>  </a:t>
            </a:r>
            <a:r>
              <a:rPr lang="fr-FR" sz="1400" dirty="0" smtClean="0"/>
              <a:t>(quelle </a:t>
            </a:r>
            <a:r>
              <a:rPr lang="fr-FR" sz="1400" dirty="0"/>
              <a:t>tâche ? quand ? avec qui ? combien de temps ? début/fin ? après </a:t>
            </a:r>
            <a:r>
              <a:rPr lang="fr-FR" sz="1400" dirty="0" smtClean="0"/>
              <a:t>?) / </a:t>
            </a:r>
            <a:r>
              <a:rPr lang="fr-FR" sz="1400" b="1" dirty="0"/>
              <a:t>Apporter de la clarté</a:t>
            </a:r>
            <a:r>
              <a:rPr lang="fr-FR" sz="1400" dirty="0"/>
              <a:t>  </a:t>
            </a:r>
            <a:r>
              <a:rPr lang="fr-FR" sz="1400" dirty="0" smtClean="0"/>
              <a:t>(consignes/ tâches: </a:t>
            </a:r>
            <a:r>
              <a:rPr lang="fr-FR" sz="1400" dirty="0"/>
              <a:t>diminuer les angoisses en utilisant le canal visuel, </a:t>
            </a:r>
            <a:r>
              <a:rPr lang="fr-FR" sz="1400" dirty="0" smtClean="0"/>
              <a:t>éviter les </a:t>
            </a:r>
            <a:r>
              <a:rPr lang="fr-FR" sz="1400" dirty="0"/>
              <a:t>distractions </a:t>
            </a:r>
            <a:r>
              <a:rPr lang="fr-FR" sz="1400" dirty="0" smtClean="0"/>
              <a:t>sensorielles…).</a:t>
            </a:r>
          </a:p>
          <a:p>
            <a:pPr lvl="1" eaLnBrk="1" hangingPunct="1">
              <a:lnSpc>
                <a:spcPct val="90000"/>
              </a:lnSpc>
            </a:pPr>
            <a:r>
              <a:rPr lang="fr-FR" sz="2000" dirty="0" smtClean="0"/>
              <a:t>Un réseau de services (formation, conseils aux parents et professionnels, aux enseignants, diagnostic…)</a:t>
            </a:r>
          </a:p>
          <a:p>
            <a:pPr lvl="1" eaLnBrk="1" hangingPunct="1">
              <a:lnSpc>
                <a:spcPct val="90000"/>
              </a:lnSpc>
            </a:pPr>
            <a:r>
              <a:rPr lang="fr-FR" sz="2000" dirty="0" smtClean="0"/>
              <a:t>Objectif (des centres TEACCH): </a:t>
            </a:r>
            <a:r>
              <a:rPr lang="fr-FR" sz="2000" dirty="0" smtClean="0">
                <a:solidFill>
                  <a:schemeClr val="tx2">
                    <a:lumMod val="75000"/>
                  </a:schemeClr>
                </a:solidFill>
              </a:rPr>
              <a:t>amélioration de la qualité de vie </a:t>
            </a:r>
            <a:r>
              <a:rPr lang="fr-FR" sz="2000" dirty="0" err="1" smtClean="0">
                <a:solidFill>
                  <a:schemeClr val="tx2">
                    <a:lumMod val="75000"/>
                  </a:schemeClr>
                </a:solidFill>
              </a:rPr>
              <a:t>ds</a:t>
            </a:r>
            <a:r>
              <a:rPr lang="fr-FR" sz="2000" dirty="0" smtClean="0">
                <a:solidFill>
                  <a:schemeClr val="tx2">
                    <a:lumMod val="75000"/>
                  </a:schemeClr>
                </a:solidFill>
              </a:rPr>
              <a:t> </a:t>
            </a:r>
            <a:r>
              <a:rPr lang="fr-FR" sz="2000" dirty="0" err="1" smtClean="0">
                <a:solidFill>
                  <a:schemeClr val="tx2">
                    <a:lumMod val="75000"/>
                  </a:schemeClr>
                </a:solidFill>
              </a:rPr>
              <a:t>ts</a:t>
            </a:r>
            <a:r>
              <a:rPr lang="fr-FR" sz="2000" dirty="0" smtClean="0">
                <a:solidFill>
                  <a:schemeClr val="tx2">
                    <a:lumMod val="75000"/>
                  </a:schemeClr>
                </a:solidFill>
              </a:rPr>
              <a:t> les milieux fréquentés et à tous les âges </a:t>
            </a:r>
            <a:r>
              <a:rPr lang="fr-FR" sz="2000" dirty="0" smtClean="0"/>
              <a:t>de la vie</a:t>
            </a:r>
          </a:p>
          <a:p>
            <a:pPr lvl="1" eaLnBrk="1" hangingPunct="1">
              <a:lnSpc>
                <a:spcPct val="90000"/>
              </a:lnSpc>
            </a:pPr>
            <a:r>
              <a:rPr lang="fr-FR" sz="2000" dirty="0" smtClean="0"/>
              <a:t>Diagnostic par la CARS, Évaluation des compétences par le </a:t>
            </a:r>
            <a:r>
              <a:rPr lang="fr-FR" sz="2000" dirty="0" smtClean="0">
                <a:solidFill>
                  <a:srgbClr val="FFFF00"/>
                </a:solidFill>
              </a:rPr>
              <a:t>PEP </a:t>
            </a:r>
            <a:r>
              <a:rPr lang="fr-FR" sz="2000" dirty="0" smtClean="0"/>
              <a:t> ou l’AAPEP, définition d’un profil cognitif, </a:t>
            </a:r>
          </a:p>
          <a:p>
            <a:pPr lvl="1" eaLnBrk="1" hangingPunct="1">
              <a:lnSpc>
                <a:spcPct val="90000"/>
              </a:lnSpc>
            </a:pPr>
            <a:r>
              <a:rPr lang="fr-FR" sz="2000" dirty="0" smtClean="0"/>
              <a:t>détermination d’objectifs à travers le </a:t>
            </a:r>
            <a:r>
              <a:rPr lang="fr-FR" sz="2000" dirty="0" smtClean="0">
                <a:solidFill>
                  <a:srgbClr val="FFFF00"/>
                </a:solidFill>
              </a:rPr>
              <a:t>PEI</a:t>
            </a:r>
            <a:r>
              <a:rPr lang="fr-FR" sz="2000" dirty="0" smtClean="0"/>
              <a:t> (à partir des émergences)</a:t>
            </a:r>
          </a:p>
          <a:p>
            <a:pPr lvl="1" eaLnBrk="1" hangingPunct="1">
              <a:lnSpc>
                <a:spcPct val="90000"/>
              </a:lnSpc>
            </a:pPr>
            <a:r>
              <a:rPr lang="fr-FR" sz="2000" dirty="0" smtClean="0">
                <a:solidFill>
                  <a:srgbClr val="FFFF00"/>
                </a:solidFill>
              </a:rPr>
              <a:t>Adaptations: </a:t>
            </a:r>
            <a:r>
              <a:rPr lang="fr-FR" sz="2000" dirty="0" smtClean="0"/>
              <a:t>des </a:t>
            </a:r>
            <a:r>
              <a:rPr lang="fr-FR" sz="2000" dirty="0" smtClean="0">
                <a:solidFill>
                  <a:srgbClr val="FFFF00"/>
                </a:solidFill>
              </a:rPr>
              <a:t>consignes (du visuel vers l’auditif « clair</a:t>
            </a:r>
            <a:r>
              <a:rPr lang="fr-FR" sz="2000" dirty="0" smtClean="0"/>
              <a:t> »); des l</a:t>
            </a:r>
            <a:r>
              <a:rPr lang="fr-FR" sz="2000" dirty="0" smtClean="0">
                <a:solidFill>
                  <a:srgbClr val="FFFF00"/>
                </a:solidFill>
              </a:rPr>
              <a:t>ieux </a:t>
            </a:r>
            <a:r>
              <a:rPr lang="fr-FR" sz="2000" dirty="0" smtClean="0"/>
              <a:t>(espaces organisés fonctionnellement); </a:t>
            </a:r>
            <a:r>
              <a:rPr lang="fr-FR" sz="2000" dirty="0" smtClean="0">
                <a:solidFill>
                  <a:srgbClr val="FFFF00"/>
                </a:solidFill>
              </a:rPr>
              <a:t>des tâches </a:t>
            </a:r>
            <a:r>
              <a:rPr lang="fr-FR" sz="2000" dirty="0" smtClean="0"/>
              <a:t>(de l’abstrait vers le concret); </a:t>
            </a:r>
            <a:r>
              <a:rPr lang="fr-FR" sz="2000" dirty="0" smtClean="0">
                <a:solidFill>
                  <a:srgbClr val="FFFF00"/>
                </a:solidFill>
              </a:rPr>
              <a:t>des supports de communication </a:t>
            </a:r>
            <a:r>
              <a:rPr lang="fr-FR" sz="2000" dirty="0" smtClean="0"/>
              <a:t>(jeune/ adulte: carnet d’images ou de </a:t>
            </a:r>
            <a:r>
              <a:rPr lang="fr-FR" sz="2000" dirty="0" err="1" smtClean="0"/>
              <a:t>picto</a:t>
            </a:r>
            <a:r>
              <a:rPr lang="fr-FR" sz="2000" dirty="0" smtClean="0"/>
              <a:t>// famille-enseignants: cahier de liaison)…</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1987">
                                            <p:txEl>
                                              <p:pRg st="0" end="0"/>
                                            </p:txEl>
                                          </p:spTgt>
                                        </p:tgtEl>
                                        <p:attrNameLst>
                                          <p:attrName>style.visibility</p:attrName>
                                        </p:attrNameLst>
                                      </p:cBhvr>
                                      <p:to>
                                        <p:strVal val="visible"/>
                                      </p:to>
                                    </p:set>
                                    <p:animEffect transition="in" filter="wipe(left)">
                                      <p:cBhvr>
                                        <p:cTn id="7" dur="500"/>
                                        <p:tgtEl>
                                          <p:spTgt spid="4198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1987">
                                            <p:txEl>
                                              <p:pRg st="1" end="1"/>
                                            </p:txEl>
                                          </p:spTgt>
                                        </p:tgtEl>
                                        <p:attrNameLst>
                                          <p:attrName>style.visibility</p:attrName>
                                        </p:attrNameLst>
                                      </p:cBhvr>
                                      <p:to>
                                        <p:strVal val="visible"/>
                                      </p:to>
                                    </p:set>
                                    <p:animEffect transition="in" filter="wipe(left)">
                                      <p:cBhvr>
                                        <p:cTn id="12" dur="500"/>
                                        <p:tgtEl>
                                          <p:spTgt spid="41987">
                                            <p:txEl>
                                              <p:pRg st="1" end="1"/>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41987">
                                            <p:txEl>
                                              <p:pRg st="2" end="2"/>
                                            </p:txEl>
                                          </p:spTgt>
                                        </p:tgtEl>
                                        <p:attrNameLst>
                                          <p:attrName>style.visibility</p:attrName>
                                        </p:attrNameLst>
                                      </p:cBhvr>
                                      <p:to>
                                        <p:strVal val="visible"/>
                                      </p:to>
                                    </p:set>
                                    <p:animEffect transition="in" filter="wipe(left)">
                                      <p:cBhvr>
                                        <p:cTn id="15" dur="500"/>
                                        <p:tgtEl>
                                          <p:spTgt spid="41987">
                                            <p:txEl>
                                              <p:pRg st="2" end="2"/>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41987">
                                            <p:txEl>
                                              <p:pRg st="3" end="3"/>
                                            </p:txEl>
                                          </p:spTgt>
                                        </p:tgtEl>
                                        <p:attrNameLst>
                                          <p:attrName>style.visibility</p:attrName>
                                        </p:attrNameLst>
                                      </p:cBhvr>
                                      <p:to>
                                        <p:strVal val="visible"/>
                                      </p:to>
                                    </p:set>
                                    <p:animEffect transition="in" filter="wipe(left)">
                                      <p:cBhvr>
                                        <p:cTn id="18" dur="500"/>
                                        <p:tgtEl>
                                          <p:spTgt spid="41987">
                                            <p:txEl>
                                              <p:pRg st="3" end="3"/>
                                            </p:txEl>
                                          </p:spTgt>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41987">
                                            <p:txEl>
                                              <p:pRg st="4" end="4"/>
                                            </p:txEl>
                                          </p:spTgt>
                                        </p:tgtEl>
                                        <p:attrNameLst>
                                          <p:attrName>style.visibility</p:attrName>
                                        </p:attrNameLst>
                                      </p:cBhvr>
                                      <p:to>
                                        <p:strVal val="visible"/>
                                      </p:to>
                                    </p:set>
                                    <p:animEffect transition="in" filter="wipe(left)">
                                      <p:cBhvr>
                                        <p:cTn id="21" dur="500"/>
                                        <p:tgtEl>
                                          <p:spTgt spid="41987">
                                            <p:txEl>
                                              <p:pRg st="4" end="4"/>
                                            </p:txEl>
                                          </p:spTgt>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41987">
                                            <p:txEl>
                                              <p:pRg st="5" end="5"/>
                                            </p:txEl>
                                          </p:spTgt>
                                        </p:tgtEl>
                                        <p:attrNameLst>
                                          <p:attrName>style.visibility</p:attrName>
                                        </p:attrNameLst>
                                      </p:cBhvr>
                                      <p:to>
                                        <p:strVal val="visible"/>
                                      </p:to>
                                    </p:set>
                                    <p:animEffect transition="in" filter="wipe(left)">
                                      <p:cBhvr>
                                        <p:cTn id="24" dur="500"/>
                                        <p:tgtEl>
                                          <p:spTgt spid="41987">
                                            <p:txEl>
                                              <p:pRg st="5" end="5"/>
                                            </p:txEl>
                                          </p:spTgt>
                                        </p:tgtEl>
                                      </p:cBhvr>
                                    </p:animEffect>
                                  </p:childTnLst>
                                </p:cTn>
                              </p:par>
                              <p:par>
                                <p:cTn id="25" presetID="22" presetClass="entr" presetSubtype="8" fill="hold" grpId="0" nodeType="withEffect">
                                  <p:stCondLst>
                                    <p:cond delay="0"/>
                                  </p:stCondLst>
                                  <p:childTnLst>
                                    <p:set>
                                      <p:cBhvr>
                                        <p:cTn id="26" dur="1" fill="hold">
                                          <p:stCondLst>
                                            <p:cond delay="0"/>
                                          </p:stCondLst>
                                        </p:cTn>
                                        <p:tgtEl>
                                          <p:spTgt spid="41987">
                                            <p:txEl>
                                              <p:pRg st="6" end="6"/>
                                            </p:txEl>
                                          </p:spTgt>
                                        </p:tgtEl>
                                        <p:attrNameLst>
                                          <p:attrName>style.visibility</p:attrName>
                                        </p:attrNameLst>
                                      </p:cBhvr>
                                      <p:to>
                                        <p:strVal val="visible"/>
                                      </p:to>
                                    </p:set>
                                    <p:animEffect transition="in" filter="wipe(left)">
                                      <p:cBhvr>
                                        <p:cTn id="27" dur="500"/>
                                        <p:tgtEl>
                                          <p:spTgt spid="4198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build="p"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defRPr/>
            </a:pPr>
            <a:r>
              <a:rPr lang="fr-FR" smtClean="0"/>
              <a:t>Les méthodes structurées 2</a:t>
            </a:r>
          </a:p>
        </p:txBody>
      </p:sp>
      <p:sp>
        <p:nvSpPr>
          <p:cNvPr id="43011" name="Rectangle 3"/>
          <p:cNvSpPr>
            <a:spLocks noGrp="1" noChangeArrowheads="1"/>
          </p:cNvSpPr>
          <p:nvPr>
            <p:ph type="body" idx="1"/>
          </p:nvPr>
        </p:nvSpPr>
        <p:spPr/>
        <p:txBody>
          <a:bodyPr/>
          <a:lstStyle/>
          <a:p>
            <a:pPr eaLnBrk="1" hangingPunct="1">
              <a:lnSpc>
                <a:spcPct val="90000"/>
              </a:lnSpc>
            </a:pPr>
            <a:r>
              <a:rPr lang="fr-FR" sz="2800" dirty="0" smtClean="0"/>
              <a:t>L’</a:t>
            </a:r>
            <a:r>
              <a:rPr lang="fr-FR" sz="2800" dirty="0" smtClean="0">
                <a:solidFill>
                  <a:srgbClr val="FFFF00"/>
                </a:solidFill>
              </a:rPr>
              <a:t>A.B.A</a:t>
            </a:r>
            <a:r>
              <a:rPr lang="fr-FR" sz="2800" dirty="0" smtClean="0"/>
              <a:t>. (</a:t>
            </a:r>
            <a:r>
              <a:rPr lang="fr-FR" sz="2800" dirty="0" err="1" smtClean="0"/>
              <a:t>applied</a:t>
            </a:r>
            <a:r>
              <a:rPr lang="fr-FR" sz="2800" dirty="0" smtClean="0"/>
              <a:t> </a:t>
            </a:r>
            <a:r>
              <a:rPr lang="fr-FR" sz="2800" dirty="0" err="1" smtClean="0"/>
              <a:t>behavior</a:t>
            </a:r>
            <a:r>
              <a:rPr lang="fr-FR" sz="2800" dirty="0" smtClean="0"/>
              <a:t> </a:t>
            </a:r>
            <a:r>
              <a:rPr lang="fr-FR" sz="2800" dirty="0" err="1" smtClean="0"/>
              <a:t>analysis</a:t>
            </a:r>
            <a:r>
              <a:rPr lang="fr-FR" sz="2800" dirty="0" smtClean="0"/>
              <a:t>, </a:t>
            </a:r>
            <a:r>
              <a:rPr lang="fr-FR" sz="2800" dirty="0" err="1" smtClean="0"/>
              <a:t>Lovaas</a:t>
            </a:r>
            <a:r>
              <a:rPr lang="fr-FR" sz="2800" dirty="0" smtClean="0"/>
              <a:t>): objet: construire un répertoire de </a:t>
            </a:r>
            <a:r>
              <a:rPr lang="fr-FR" sz="2800" dirty="0" err="1" smtClean="0"/>
              <a:t>cpts</a:t>
            </a:r>
            <a:r>
              <a:rPr lang="fr-FR" sz="2800" dirty="0" smtClean="0"/>
              <a:t> (sociaux) nécessaires à l’adaptation et diminuer les </a:t>
            </a:r>
            <a:r>
              <a:rPr lang="fr-FR" sz="2800" dirty="0" err="1" smtClean="0"/>
              <a:t>cpts</a:t>
            </a:r>
            <a:r>
              <a:rPr lang="fr-FR" sz="2800" dirty="0" smtClean="0"/>
              <a:t> problématiques</a:t>
            </a:r>
          </a:p>
          <a:p>
            <a:pPr lvl="1" eaLnBrk="1" hangingPunct="1">
              <a:lnSpc>
                <a:spcPct val="90000"/>
              </a:lnSpc>
            </a:pPr>
            <a:r>
              <a:rPr lang="fr-FR" sz="2400" dirty="0" smtClean="0"/>
              <a:t>Apprendre des petites unités de cpt </a:t>
            </a:r>
            <a:r>
              <a:rPr lang="fr-FR" sz="2400" dirty="0" err="1" smtClean="0"/>
              <a:t>ds</a:t>
            </a:r>
            <a:r>
              <a:rPr lang="fr-FR" sz="2400" dirty="0" smtClean="0"/>
              <a:t> le cadre d’essais répétés</a:t>
            </a:r>
          </a:p>
          <a:p>
            <a:pPr lvl="1" eaLnBrk="1" hangingPunct="1">
              <a:lnSpc>
                <a:spcPct val="90000"/>
              </a:lnSpc>
            </a:pPr>
            <a:r>
              <a:rPr lang="fr-FR" sz="2400" dirty="0" smtClean="0"/>
              <a:t>Renforcer (r. alimentaires puis rapidement sociaux) les réponses correctes même obtenues avec aide</a:t>
            </a:r>
          </a:p>
          <a:p>
            <a:pPr lvl="1" eaLnBrk="1" hangingPunct="1">
              <a:lnSpc>
                <a:spcPct val="90000"/>
              </a:lnSpc>
            </a:pPr>
            <a:r>
              <a:rPr lang="fr-FR" sz="2400" dirty="0" smtClean="0"/>
              <a:t>Commencer en situation duelle puis petit groupe</a:t>
            </a:r>
          </a:p>
          <a:p>
            <a:pPr lvl="1" eaLnBrk="1" hangingPunct="1">
              <a:lnSpc>
                <a:spcPct val="90000"/>
              </a:lnSpc>
            </a:pPr>
            <a:r>
              <a:rPr lang="fr-FR" sz="2400" dirty="0" smtClean="0"/>
              <a:t>Diversification des milieux d’apprentissage</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3011">
                                            <p:txEl>
                                              <p:pRg st="0" end="0"/>
                                            </p:txEl>
                                          </p:spTgt>
                                        </p:tgtEl>
                                        <p:attrNameLst>
                                          <p:attrName>style.visibility</p:attrName>
                                        </p:attrNameLst>
                                      </p:cBhvr>
                                      <p:to>
                                        <p:strVal val="visible"/>
                                      </p:to>
                                    </p:set>
                                    <p:animEffect transition="in" filter="wipe(left)">
                                      <p:cBhvr>
                                        <p:cTn id="7" dur="500"/>
                                        <p:tgtEl>
                                          <p:spTgt spid="43011">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3011">
                                            <p:txEl>
                                              <p:pRg st="1" end="1"/>
                                            </p:txEl>
                                          </p:spTgt>
                                        </p:tgtEl>
                                        <p:attrNameLst>
                                          <p:attrName>style.visibility</p:attrName>
                                        </p:attrNameLst>
                                      </p:cBhvr>
                                      <p:to>
                                        <p:strVal val="visible"/>
                                      </p:to>
                                    </p:set>
                                    <p:animEffect transition="in" filter="wipe(left)">
                                      <p:cBhvr>
                                        <p:cTn id="10" dur="500"/>
                                        <p:tgtEl>
                                          <p:spTgt spid="43011">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43011">
                                            <p:txEl>
                                              <p:pRg st="2" end="2"/>
                                            </p:txEl>
                                          </p:spTgt>
                                        </p:tgtEl>
                                        <p:attrNameLst>
                                          <p:attrName>style.visibility</p:attrName>
                                        </p:attrNameLst>
                                      </p:cBhvr>
                                      <p:to>
                                        <p:strVal val="visible"/>
                                      </p:to>
                                    </p:set>
                                    <p:animEffect transition="in" filter="wipe(left)">
                                      <p:cBhvr>
                                        <p:cTn id="13" dur="500"/>
                                        <p:tgtEl>
                                          <p:spTgt spid="43011">
                                            <p:txEl>
                                              <p:pRg st="2" end="2"/>
                                            </p:txEl>
                                          </p:spTgt>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43011">
                                            <p:txEl>
                                              <p:pRg st="3" end="3"/>
                                            </p:txEl>
                                          </p:spTgt>
                                        </p:tgtEl>
                                        <p:attrNameLst>
                                          <p:attrName>style.visibility</p:attrName>
                                        </p:attrNameLst>
                                      </p:cBhvr>
                                      <p:to>
                                        <p:strVal val="visible"/>
                                      </p:to>
                                    </p:set>
                                    <p:animEffect transition="in" filter="wipe(left)">
                                      <p:cBhvr>
                                        <p:cTn id="16" dur="500"/>
                                        <p:tgtEl>
                                          <p:spTgt spid="43011">
                                            <p:txEl>
                                              <p:pRg st="3" end="3"/>
                                            </p:txEl>
                                          </p:spTgt>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43011">
                                            <p:txEl>
                                              <p:pRg st="4" end="4"/>
                                            </p:txEl>
                                          </p:spTgt>
                                        </p:tgtEl>
                                        <p:attrNameLst>
                                          <p:attrName>style.visibility</p:attrName>
                                        </p:attrNameLst>
                                      </p:cBhvr>
                                      <p:to>
                                        <p:strVal val="visible"/>
                                      </p:to>
                                    </p:set>
                                    <p:animEffect transition="in" filter="wipe(left)">
                                      <p:cBhvr>
                                        <p:cTn id="19" dur="500"/>
                                        <p:tgtEl>
                                          <p:spTgt spid="4301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1" grpId="0" build="p"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600" dirty="0" smtClean="0"/>
              <a:t>Pour envisager des adaptations </a:t>
            </a:r>
            <a:r>
              <a:rPr lang="fr-FR" sz="2800" dirty="0" smtClean="0"/>
              <a:t>(grille d’observation en classe de </a:t>
            </a:r>
            <a:r>
              <a:rPr lang="fr-FR" sz="2800" dirty="0" err="1" smtClean="0"/>
              <a:t>Lenfant</a:t>
            </a:r>
            <a:r>
              <a:rPr lang="fr-FR" sz="2800" dirty="0" smtClean="0"/>
              <a:t> et Leroy)</a:t>
            </a:r>
            <a:endParaRPr lang="fr-FR" sz="2800" dirty="0"/>
          </a:p>
        </p:txBody>
      </p:sp>
      <p:sp>
        <p:nvSpPr>
          <p:cNvPr id="3" name="Espace réservé du contenu 2"/>
          <p:cNvSpPr>
            <a:spLocks noGrp="1"/>
          </p:cNvSpPr>
          <p:nvPr>
            <p:ph idx="1"/>
          </p:nvPr>
        </p:nvSpPr>
        <p:spPr>
          <a:xfrm>
            <a:off x="539552" y="1772816"/>
            <a:ext cx="7772400" cy="4690864"/>
          </a:xfrm>
        </p:spPr>
        <p:txBody>
          <a:bodyPr/>
          <a:lstStyle/>
          <a:p>
            <a:r>
              <a:rPr lang="fr-FR" dirty="0" smtClean="0"/>
              <a:t>1/ façon d’être en classe:</a:t>
            </a:r>
          </a:p>
          <a:p>
            <a:pPr lvl="1"/>
            <a:r>
              <a:rPr lang="fr-FR" sz="1600" dirty="0" smtClean="0"/>
              <a:t>Prend-t-il plaisir à être en classe?</a:t>
            </a:r>
          </a:p>
          <a:p>
            <a:pPr lvl="1"/>
            <a:r>
              <a:rPr lang="fr-FR" sz="1600" dirty="0" smtClean="0"/>
              <a:t>Est-il calme ou perturbateur?</a:t>
            </a:r>
          </a:p>
          <a:p>
            <a:pPr lvl="1"/>
            <a:r>
              <a:rPr lang="fr-FR" sz="1600" dirty="0" smtClean="0"/>
              <a:t>Est-il attentif à ce qui est dit?</a:t>
            </a:r>
          </a:p>
          <a:p>
            <a:pPr lvl="1"/>
            <a:r>
              <a:rPr lang="fr-FR" sz="1600" dirty="0" smtClean="0"/>
              <a:t>Comprend t-il que les consignes collectives lui sont adressées?</a:t>
            </a:r>
          </a:p>
          <a:p>
            <a:pPr lvl="1"/>
            <a:r>
              <a:rPr lang="fr-FR" sz="1600" dirty="0" smtClean="0"/>
              <a:t>Respecte t-il les règles de vie collective?</a:t>
            </a:r>
          </a:p>
          <a:p>
            <a:pPr lvl="1"/>
            <a:r>
              <a:rPr lang="fr-FR" sz="1600" dirty="0" smtClean="0"/>
              <a:t>Ne s’y attache t-il pas trop?</a:t>
            </a:r>
          </a:p>
          <a:p>
            <a:pPr lvl="1"/>
            <a:r>
              <a:rPr lang="fr-FR" sz="1600" dirty="0" smtClean="0"/>
              <a:t>Participe t-il aux temps d’échange collectif? Comment?</a:t>
            </a:r>
          </a:p>
          <a:p>
            <a:pPr lvl="1"/>
            <a:r>
              <a:rPr lang="fr-FR" sz="1600" dirty="0" smtClean="0"/>
              <a:t>Qu’en est-il de son autonomie?</a:t>
            </a:r>
          </a:p>
          <a:p>
            <a:pPr lvl="1"/>
            <a:r>
              <a:rPr lang="fr-FR" sz="1600" dirty="0" smtClean="0"/>
              <a:t>Réaction au changement de matériel, de personne, d’activité? </a:t>
            </a:r>
          </a:p>
          <a:p>
            <a:pPr lvl="1"/>
            <a:r>
              <a:rPr lang="fr-FR" sz="1600" dirty="0" smtClean="0"/>
              <a:t>A t-il besoin de rituel ou d’une place précise?</a:t>
            </a:r>
          </a:p>
          <a:p>
            <a:pPr lvl="1"/>
            <a:r>
              <a:rPr lang="fr-FR" sz="1600" dirty="0" smtClean="0"/>
              <a:t>Autres remarques de ce domaine?</a:t>
            </a:r>
          </a:p>
          <a:p>
            <a:endParaRPr lang="fr-FR" dirty="0"/>
          </a:p>
        </p:txBody>
      </p:sp>
    </p:spTree>
    <p:extLst>
      <p:ext uri="{BB962C8B-B14F-4D97-AF65-F5344CB8AC3E}">
        <p14:creationId xmlns:p14="http://schemas.microsoft.com/office/powerpoint/2010/main" val="381328705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500"/>
                                        <p:tgtEl>
                                          <p:spTgt spid="3">
                                            <p:txEl>
                                              <p:pRg st="6" end="6"/>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fade">
                                      <p:cBhvr>
                                        <p:cTn id="28" dur="500"/>
                                        <p:tgtEl>
                                          <p:spTgt spid="3">
                                            <p:txEl>
                                              <p:pRg st="7" end="7"/>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fade">
                                      <p:cBhvr>
                                        <p:cTn id="31" dur="500"/>
                                        <p:tgtEl>
                                          <p:spTgt spid="3">
                                            <p:txEl>
                                              <p:pRg st="8" end="8"/>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3">
                                            <p:txEl>
                                              <p:pRg st="9" end="9"/>
                                            </p:txEl>
                                          </p:spTgt>
                                        </p:tgtEl>
                                        <p:attrNameLst>
                                          <p:attrName>style.visibility</p:attrName>
                                        </p:attrNameLst>
                                      </p:cBhvr>
                                      <p:to>
                                        <p:strVal val="visible"/>
                                      </p:to>
                                    </p:set>
                                    <p:animEffect transition="in" filter="fade">
                                      <p:cBhvr>
                                        <p:cTn id="34" dur="500"/>
                                        <p:tgtEl>
                                          <p:spTgt spid="3">
                                            <p:txEl>
                                              <p:pRg st="9" end="9"/>
                                            </p:txEl>
                                          </p:spTgt>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animEffect transition="in" filter="fade">
                                      <p:cBhvr>
                                        <p:cTn id="37" dur="500"/>
                                        <p:tgtEl>
                                          <p:spTgt spid="3">
                                            <p:txEl>
                                              <p:pRg st="10" end="10"/>
                                            </p:txEl>
                                          </p:spTgt>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3">
                                            <p:txEl>
                                              <p:pRg st="11" end="11"/>
                                            </p:txEl>
                                          </p:spTgt>
                                        </p:tgtEl>
                                        <p:attrNameLst>
                                          <p:attrName>style.visibility</p:attrName>
                                        </p:attrNameLst>
                                      </p:cBhvr>
                                      <p:to>
                                        <p:strVal val="visible"/>
                                      </p:to>
                                    </p:set>
                                    <p:animEffect transition="in" filter="fade">
                                      <p:cBhvr>
                                        <p:cTn id="40"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200" dirty="0" smtClean="0"/>
              <a:t>Suite grille d’observation en classe</a:t>
            </a:r>
            <a:endParaRPr lang="fr-FR" sz="3200" dirty="0"/>
          </a:p>
        </p:txBody>
      </p:sp>
      <p:sp>
        <p:nvSpPr>
          <p:cNvPr id="3" name="Espace réservé du contenu 2"/>
          <p:cNvSpPr>
            <a:spLocks noGrp="1"/>
          </p:cNvSpPr>
          <p:nvPr>
            <p:ph idx="1"/>
          </p:nvPr>
        </p:nvSpPr>
        <p:spPr/>
        <p:txBody>
          <a:bodyPr/>
          <a:lstStyle/>
          <a:p>
            <a:r>
              <a:rPr lang="fr-FR" dirty="0" smtClean="0"/>
              <a:t>2/ relation aux autres:</a:t>
            </a:r>
          </a:p>
          <a:p>
            <a:pPr lvl="1"/>
            <a:r>
              <a:rPr lang="fr-FR" sz="1600" dirty="0" smtClean="0"/>
              <a:t>Comment aborde t-il les élèves de l’école?</a:t>
            </a:r>
          </a:p>
          <a:p>
            <a:pPr lvl="1"/>
            <a:r>
              <a:rPr lang="fr-FR" sz="1600" dirty="0" smtClean="0"/>
              <a:t>Comment aborde t-il les adultes de l’école?</a:t>
            </a:r>
          </a:p>
          <a:p>
            <a:pPr lvl="1"/>
            <a:r>
              <a:rPr lang="fr-FR" sz="1600" dirty="0" smtClean="0"/>
              <a:t>Comment se comporte t-il en groupe? Travail collectif, récréation, activités libres?</a:t>
            </a:r>
          </a:p>
          <a:p>
            <a:pPr lvl="1"/>
            <a:r>
              <a:rPr lang="fr-FR" sz="1600" dirty="0" smtClean="0"/>
              <a:t>A t-il des copains? Joue t-il avec eux dans un vrai partage?</a:t>
            </a:r>
          </a:p>
          <a:p>
            <a:pPr lvl="1"/>
            <a:r>
              <a:rPr lang="fr-FR" sz="1600" dirty="0" smtClean="0"/>
              <a:t>Comment réagit-il si un camarade lui parle ou l’emmène par la main pour jouer avec?</a:t>
            </a:r>
          </a:p>
          <a:p>
            <a:pPr lvl="1"/>
            <a:r>
              <a:rPr lang="fr-FR" sz="1600" dirty="0" smtClean="0"/>
              <a:t>A t-il peur des autres: de leur réaction, de la façon dont ils parlent (cris), de leur proximité?</a:t>
            </a:r>
          </a:p>
          <a:p>
            <a:pPr lvl="1"/>
            <a:r>
              <a:rPr lang="fr-FR" sz="1600" dirty="0" smtClean="0"/>
              <a:t>A t-il une relation privilégiée avec l’enseignant, un autre adulte de l’école? Préfère t-il les relations avec l’adulte plutôt qu’avec les enfants?</a:t>
            </a:r>
          </a:p>
          <a:p>
            <a:pPr lvl="1"/>
            <a:r>
              <a:rPr lang="fr-FR" sz="1600" dirty="0" smtClean="0"/>
              <a:t>Autres remarques dans ce domaine?</a:t>
            </a:r>
          </a:p>
          <a:p>
            <a:pPr lvl="1"/>
            <a:endParaRPr lang="fr-FR" sz="1600" dirty="0" smtClean="0"/>
          </a:p>
          <a:p>
            <a:endParaRPr lang="fr-FR" dirty="0"/>
          </a:p>
        </p:txBody>
      </p:sp>
    </p:spTree>
    <p:extLst>
      <p:ext uri="{BB962C8B-B14F-4D97-AF65-F5344CB8AC3E}">
        <p14:creationId xmlns:p14="http://schemas.microsoft.com/office/powerpoint/2010/main" val="96410216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500"/>
                                        <p:tgtEl>
                                          <p:spTgt spid="3">
                                            <p:txEl>
                                              <p:pRg st="6" end="6"/>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fade">
                                      <p:cBhvr>
                                        <p:cTn id="28" dur="500"/>
                                        <p:tgtEl>
                                          <p:spTgt spid="3">
                                            <p:txEl>
                                              <p:pRg st="7" end="7"/>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fade">
                                      <p:cBhvr>
                                        <p:cTn id="31"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Suite grille d’observation</a:t>
            </a:r>
            <a:endParaRPr lang="fr-FR" dirty="0"/>
          </a:p>
        </p:txBody>
      </p:sp>
      <p:sp>
        <p:nvSpPr>
          <p:cNvPr id="3" name="Espace réservé du contenu 2"/>
          <p:cNvSpPr>
            <a:spLocks noGrp="1"/>
          </p:cNvSpPr>
          <p:nvPr>
            <p:ph idx="1"/>
          </p:nvPr>
        </p:nvSpPr>
        <p:spPr/>
        <p:txBody>
          <a:bodyPr/>
          <a:lstStyle/>
          <a:p>
            <a:r>
              <a:rPr lang="fr-FR" dirty="0" smtClean="0"/>
              <a:t>3/ réaction face au travail (imposé)</a:t>
            </a:r>
          </a:p>
          <a:p>
            <a:pPr lvl="1"/>
            <a:r>
              <a:rPr lang="fr-FR" sz="1600" dirty="0" smtClean="0"/>
              <a:t>Accepte t-il les tâches imposées, inconnues?</a:t>
            </a:r>
          </a:p>
          <a:p>
            <a:pPr lvl="1"/>
            <a:r>
              <a:rPr lang="fr-FR" sz="1600" dirty="0" smtClean="0"/>
              <a:t>A t-il besoin qu’on commence l’activité avec lui?</a:t>
            </a:r>
          </a:p>
          <a:p>
            <a:pPr lvl="1"/>
            <a:r>
              <a:rPr lang="fr-FR" sz="1600" dirty="0" smtClean="0"/>
              <a:t>Travaille t-il seul ou a t-il besoin d’être remobilisé sur la tâche?</a:t>
            </a:r>
          </a:p>
          <a:p>
            <a:pPr lvl="1"/>
            <a:r>
              <a:rPr lang="fr-FR" sz="1600" dirty="0" smtClean="0"/>
              <a:t>A t-il des difficultés pour s’organiser pour réaliser une activité?</a:t>
            </a:r>
          </a:p>
          <a:p>
            <a:pPr lvl="1"/>
            <a:r>
              <a:rPr lang="fr-FR" sz="1600" dirty="0" smtClean="0"/>
              <a:t>Accepte t-il de se tromper?</a:t>
            </a:r>
          </a:p>
          <a:p>
            <a:pPr lvl="1"/>
            <a:r>
              <a:rPr lang="fr-FR" sz="1600" dirty="0" smtClean="0"/>
              <a:t>Demande t-il de l’aide? Que se passe t-il s’il ne le fait pas?</a:t>
            </a:r>
          </a:p>
          <a:p>
            <a:pPr lvl="1"/>
            <a:r>
              <a:rPr lang="fr-FR" sz="1600" dirty="0" smtClean="0"/>
              <a:t>Accepte t-il l’aide apportée par un camarade? Un enseignant?</a:t>
            </a:r>
          </a:p>
          <a:p>
            <a:pPr lvl="1"/>
            <a:r>
              <a:rPr lang="fr-FR" sz="1600" dirty="0" smtClean="0"/>
              <a:t>Y a t-il des tâches qui ne sont pas acceptées?</a:t>
            </a:r>
          </a:p>
          <a:p>
            <a:pPr lvl="1"/>
            <a:r>
              <a:rPr lang="fr-FR" sz="1600" dirty="0" smtClean="0"/>
              <a:t>Autres remarques dans ce domaine:</a:t>
            </a:r>
          </a:p>
          <a:p>
            <a:pPr lvl="1"/>
            <a:endParaRPr lang="fr-FR" sz="1600" dirty="0"/>
          </a:p>
        </p:txBody>
      </p:sp>
    </p:spTree>
    <p:extLst>
      <p:ext uri="{BB962C8B-B14F-4D97-AF65-F5344CB8AC3E}">
        <p14:creationId xmlns:p14="http://schemas.microsoft.com/office/powerpoint/2010/main" val="316450859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500"/>
                                        <p:tgtEl>
                                          <p:spTgt spid="3">
                                            <p:txEl>
                                              <p:pRg st="6" end="6"/>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fade">
                                      <p:cBhvr>
                                        <p:cTn id="28" dur="500"/>
                                        <p:tgtEl>
                                          <p:spTgt spid="3">
                                            <p:txEl>
                                              <p:pRg st="7" end="7"/>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fade">
                                      <p:cBhvr>
                                        <p:cTn id="31" dur="500"/>
                                        <p:tgtEl>
                                          <p:spTgt spid="3">
                                            <p:txEl>
                                              <p:pRg st="8" end="8"/>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3">
                                            <p:txEl>
                                              <p:pRg st="9" end="9"/>
                                            </p:txEl>
                                          </p:spTgt>
                                        </p:tgtEl>
                                        <p:attrNameLst>
                                          <p:attrName>style.visibility</p:attrName>
                                        </p:attrNameLst>
                                      </p:cBhvr>
                                      <p:to>
                                        <p:strVal val="visible"/>
                                      </p:to>
                                    </p:set>
                                    <p:animEffect transition="in" filter="fade">
                                      <p:cBhvr>
                                        <p:cTn id="34"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doc</a:t>
            </a:r>
            <a:endParaRPr lang="fr-FR" dirty="0"/>
          </a:p>
        </p:txBody>
      </p:sp>
      <p:sp>
        <p:nvSpPr>
          <p:cNvPr id="3" name="Espace réservé du contenu 2"/>
          <p:cNvSpPr>
            <a:spLocks noGrp="1"/>
          </p:cNvSpPr>
          <p:nvPr>
            <p:ph idx="1"/>
          </p:nvPr>
        </p:nvSpPr>
        <p:spPr/>
        <p:txBody>
          <a:bodyPr/>
          <a:lstStyle/>
          <a:p>
            <a:r>
              <a:rPr lang="fr-FR" dirty="0" smtClean="0"/>
              <a:t>Visionnement de « adaptations pédagogiques au collège » de Charles, élève de 4</a:t>
            </a:r>
            <a:r>
              <a:rPr lang="fr-FR" baseline="30000" dirty="0" smtClean="0"/>
              <a:t>ème </a:t>
            </a:r>
            <a:r>
              <a:rPr lang="fr-FR" dirty="0" smtClean="0"/>
              <a:t>, avec syndrome d’Asperger.</a:t>
            </a:r>
            <a:endParaRPr lang="fr-FR" dirty="0"/>
          </a:p>
        </p:txBody>
      </p:sp>
    </p:spTree>
    <p:extLst>
      <p:ext uri="{BB962C8B-B14F-4D97-AF65-F5344CB8AC3E}">
        <p14:creationId xmlns:p14="http://schemas.microsoft.com/office/powerpoint/2010/main" val="845426005"/>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suite</a:t>
            </a:r>
            <a:endParaRPr lang="fr-FR" dirty="0"/>
          </a:p>
        </p:txBody>
      </p:sp>
      <p:sp>
        <p:nvSpPr>
          <p:cNvPr id="3" name="Espace réservé du contenu 2"/>
          <p:cNvSpPr>
            <a:spLocks noGrp="1"/>
          </p:cNvSpPr>
          <p:nvPr>
            <p:ph idx="1"/>
          </p:nvPr>
        </p:nvSpPr>
        <p:spPr/>
        <p:txBody>
          <a:bodyPr/>
          <a:lstStyle/>
          <a:p>
            <a:r>
              <a:rPr lang="fr-FR" dirty="0" smtClean="0"/>
              <a:t>4/ Réactions en activités libres</a:t>
            </a:r>
          </a:p>
          <a:p>
            <a:pPr lvl="1"/>
            <a:r>
              <a:rPr lang="fr-FR" sz="2000" dirty="0" smtClean="0"/>
              <a:t>Arrive t-il à s’occuper seul? Comment gère t-il les temps libres?</a:t>
            </a:r>
          </a:p>
          <a:p>
            <a:pPr lvl="1"/>
            <a:r>
              <a:rPr lang="fr-FR" sz="2000" dirty="0" smtClean="0"/>
              <a:t>Peut-il faire des choix?</a:t>
            </a:r>
          </a:p>
          <a:p>
            <a:pPr lvl="1"/>
            <a:r>
              <a:rPr lang="fr-FR" sz="2000" dirty="0" smtClean="0"/>
              <a:t>Joue t-il avec les autres à la récréation?</a:t>
            </a:r>
          </a:p>
          <a:p>
            <a:pPr lvl="1"/>
            <a:r>
              <a:rPr lang="fr-FR" sz="2000" dirty="0" smtClean="0"/>
              <a:t>S’enferme t-il dans des activités solitaires? Lesquelles?</a:t>
            </a:r>
          </a:p>
          <a:p>
            <a:pPr lvl="1"/>
            <a:r>
              <a:rPr lang="fr-FR" sz="2000" dirty="0" smtClean="0"/>
              <a:t>Que fait-il? Comment se comporte t-il quand on ne lui propose rien?</a:t>
            </a:r>
          </a:p>
          <a:p>
            <a:pPr lvl="1"/>
            <a:r>
              <a:rPr lang="fr-FR" sz="2000" dirty="0" smtClean="0"/>
              <a:t>Autres remarques dans ce domaine?</a:t>
            </a:r>
          </a:p>
          <a:p>
            <a:pPr lvl="1"/>
            <a:endParaRPr lang="fr-FR" sz="1600" dirty="0" smtClean="0"/>
          </a:p>
          <a:p>
            <a:pPr lvl="1"/>
            <a:endParaRPr lang="fr-FR" dirty="0" smtClean="0"/>
          </a:p>
          <a:p>
            <a:pPr lvl="1"/>
            <a:endParaRPr lang="fr-FR" dirty="0" smtClean="0"/>
          </a:p>
          <a:p>
            <a:pPr lvl="1"/>
            <a:endParaRPr lang="fr-FR" dirty="0"/>
          </a:p>
        </p:txBody>
      </p:sp>
    </p:spTree>
    <p:extLst>
      <p:ext uri="{BB962C8B-B14F-4D97-AF65-F5344CB8AC3E}">
        <p14:creationId xmlns:p14="http://schemas.microsoft.com/office/powerpoint/2010/main" val="286473448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500"/>
                                        <p:tgtEl>
                                          <p:spTgt spid="3">
                                            <p:txEl>
                                              <p:pRg st="1" end="1"/>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500"/>
                                        <p:tgtEl>
                                          <p:spTgt spid="3">
                                            <p:txEl>
                                              <p:pRg st="2" end="2"/>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500"/>
                                        <p:tgtEl>
                                          <p:spTgt spid="3">
                                            <p:txEl>
                                              <p:pRg st="3" end="3"/>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500"/>
                                        <p:tgtEl>
                                          <p:spTgt spid="3">
                                            <p:txEl>
                                              <p:pRg st="4" end="4"/>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3">
                                            <p:txEl>
                                              <p:pRg st="6" end="6"/>
                                            </p:txEl>
                                          </p:spTgt>
                                        </p:tgtEl>
                                        <p:attrNameLst>
                                          <p:attrName>style.visibility</p:attrName>
                                        </p:attrNameLst>
                                      </p:cBhvr>
                                      <p:to>
                                        <p:strVal val="visible"/>
                                      </p:to>
                                    </p:set>
                                    <p:animEffect transition="in" filter="fade">
                                      <p:cBhvr>
                                        <p:cTn id="30"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Suite grille</a:t>
            </a:r>
            <a:endParaRPr lang="fr-FR" dirty="0"/>
          </a:p>
        </p:txBody>
      </p:sp>
      <p:sp>
        <p:nvSpPr>
          <p:cNvPr id="3" name="Espace réservé du contenu 2"/>
          <p:cNvSpPr>
            <a:spLocks noGrp="1"/>
          </p:cNvSpPr>
          <p:nvPr>
            <p:ph idx="1"/>
          </p:nvPr>
        </p:nvSpPr>
        <p:spPr/>
        <p:txBody>
          <a:bodyPr/>
          <a:lstStyle/>
          <a:p>
            <a:r>
              <a:rPr lang="fr-FR" dirty="0" smtClean="0"/>
              <a:t>5/ Réactions aux stimuli:</a:t>
            </a:r>
          </a:p>
          <a:p>
            <a:pPr lvl="1"/>
            <a:r>
              <a:rPr lang="fr-FR" sz="1600" dirty="0" smtClean="0"/>
              <a:t>Est-il sensible aux bruits? (dans la classe, dans les couloirs, en sport, dans la cour… Se bouche t-il les oreilles? A t-il tendance à s’éloigner du groupe quand le niveau sonore est plus élevé? Les bruits minimes le dérangent-ils? A l’inverse paraît-il indifférent à l’ambiance sonore?</a:t>
            </a:r>
          </a:p>
          <a:p>
            <a:pPr lvl="1"/>
            <a:r>
              <a:rPr lang="fr-FR" sz="1600" dirty="0" smtClean="0"/>
              <a:t>Est-il sensible à la lumière ou s’enferme t-il dans des stimulations visuelles? (rideau qui bouge, ventilateur, poisson dans l’aquarium?...)</a:t>
            </a:r>
          </a:p>
          <a:p>
            <a:pPr lvl="1"/>
            <a:r>
              <a:rPr lang="fr-FR" sz="1600" dirty="0" smtClean="0"/>
              <a:t>Est-il sensible à l’approche de l’autre, quelles réactions quand on le touche, quel matériau l’attire ou le dérange?</a:t>
            </a:r>
          </a:p>
          <a:p>
            <a:pPr lvl="1"/>
            <a:r>
              <a:rPr lang="fr-FR" sz="1600" dirty="0" smtClean="0"/>
              <a:t>A quel endroit est-il placé ou se place t-il? Se trouve t-il près d’une source de stimulation?</a:t>
            </a:r>
          </a:p>
          <a:p>
            <a:pPr lvl="1"/>
            <a:r>
              <a:rPr lang="fr-FR" sz="1600" dirty="0" smtClean="0"/>
              <a:t>L’enfant sent-il les objets de manière fréquente avant de les utiliser?</a:t>
            </a:r>
          </a:p>
          <a:p>
            <a:pPr lvl="1"/>
            <a:r>
              <a:rPr lang="fr-FR" sz="1600" dirty="0" smtClean="0"/>
              <a:t>Porte t-il les objets à la bouche de manière systématique? Les lèche t-il? Mange t-il des matériaux non comestibles? (peinture, papier, sable?...)</a:t>
            </a:r>
          </a:p>
          <a:p>
            <a:pPr lvl="1"/>
            <a:r>
              <a:rPr lang="fr-FR" sz="1600" dirty="0" smtClean="0"/>
              <a:t>Autres remarques dans ce domaine?</a:t>
            </a:r>
          </a:p>
        </p:txBody>
      </p:sp>
    </p:spTree>
    <p:extLst>
      <p:ext uri="{BB962C8B-B14F-4D97-AF65-F5344CB8AC3E}">
        <p14:creationId xmlns:p14="http://schemas.microsoft.com/office/powerpoint/2010/main" val="327559833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500"/>
                                        <p:tgtEl>
                                          <p:spTgt spid="3">
                                            <p:txEl>
                                              <p:pRg st="6" end="6"/>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fade">
                                      <p:cBhvr>
                                        <p:cTn id="28"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3568" y="188640"/>
            <a:ext cx="7772400" cy="1143000"/>
          </a:xfrm>
        </p:spPr>
        <p:txBody>
          <a:bodyPr/>
          <a:lstStyle/>
          <a:p>
            <a:r>
              <a:rPr lang="fr-FR" dirty="0" smtClean="0"/>
              <a:t>Suite grille</a:t>
            </a:r>
            <a:endParaRPr lang="fr-FR" dirty="0"/>
          </a:p>
        </p:txBody>
      </p:sp>
      <p:sp>
        <p:nvSpPr>
          <p:cNvPr id="3" name="Espace réservé du contenu 2"/>
          <p:cNvSpPr>
            <a:spLocks noGrp="1"/>
          </p:cNvSpPr>
          <p:nvPr>
            <p:ph idx="1"/>
          </p:nvPr>
        </p:nvSpPr>
        <p:spPr>
          <a:xfrm>
            <a:off x="755576" y="1124744"/>
            <a:ext cx="7772400" cy="4114800"/>
          </a:xfrm>
        </p:spPr>
        <p:txBody>
          <a:bodyPr/>
          <a:lstStyle/>
          <a:p>
            <a:r>
              <a:rPr lang="fr-FR" dirty="0" smtClean="0"/>
              <a:t>6/ </a:t>
            </a:r>
            <a:r>
              <a:rPr lang="fr-FR" sz="2400" dirty="0" smtClean="0"/>
              <a:t>Le langage, la communication, la compréhension</a:t>
            </a:r>
          </a:p>
          <a:p>
            <a:pPr lvl="1"/>
            <a:r>
              <a:rPr lang="fr-FR" sz="1600" dirty="0" smtClean="0"/>
              <a:t>Le langage est-il opérationnel? L’enfant comprend –il le langage oral?</a:t>
            </a:r>
          </a:p>
          <a:p>
            <a:pPr lvl="1"/>
            <a:r>
              <a:rPr lang="fr-FR" sz="1600" dirty="0" smtClean="0"/>
              <a:t>Le langage a t-il valeur de communication?</a:t>
            </a:r>
          </a:p>
          <a:p>
            <a:pPr lvl="1"/>
            <a:r>
              <a:rPr lang="fr-FR" sz="1600" dirty="0" smtClean="0"/>
              <a:t>L’enfant peut-il prendre la parole dans un groupe, en classe?</a:t>
            </a:r>
          </a:p>
          <a:p>
            <a:pPr lvl="1"/>
            <a:r>
              <a:rPr lang="fr-FR" sz="1600" dirty="0" smtClean="0"/>
              <a:t>Comprend –il ce qui est dit à l’oral? Ou préfère t-il le mode visuel?</a:t>
            </a:r>
          </a:p>
          <a:p>
            <a:pPr lvl="1"/>
            <a:r>
              <a:rPr lang="fr-FR" sz="1600" dirty="0" smtClean="0"/>
              <a:t>Prend-il pour lui les consignes données à l’ensemble du groupe?</a:t>
            </a:r>
          </a:p>
          <a:p>
            <a:pPr lvl="1"/>
            <a:r>
              <a:rPr lang="fr-FR" sz="1600" dirty="0" smtClean="0"/>
              <a:t>Communique t-il facilement avec les autres enfants, avec les adultes? Cette communication est-elle ancrée dans un échange véritable?</a:t>
            </a:r>
          </a:p>
          <a:p>
            <a:pPr lvl="1"/>
            <a:r>
              <a:rPr lang="fr-FR" sz="1600" dirty="0" smtClean="0"/>
              <a:t>Répond-il aux questions posées?</a:t>
            </a:r>
          </a:p>
          <a:p>
            <a:pPr lvl="1"/>
            <a:r>
              <a:rPr lang="fr-FR" sz="1600" dirty="0" smtClean="0"/>
              <a:t>Connaît-il les règles de communication? A t-il acquis le « tour de rôle »?</a:t>
            </a:r>
          </a:p>
          <a:p>
            <a:pPr lvl="1"/>
            <a:r>
              <a:rPr lang="fr-FR" sz="1600" dirty="0" smtClean="0"/>
              <a:t>Peut-il mettre en mots ses actions?</a:t>
            </a:r>
          </a:p>
          <a:p>
            <a:pPr lvl="1"/>
            <a:r>
              <a:rPr lang="fr-FR" sz="1600" dirty="0" smtClean="0"/>
              <a:t>Peut-il mettre en lien actions et conséquences?</a:t>
            </a:r>
          </a:p>
          <a:p>
            <a:pPr lvl="1"/>
            <a:r>
              <a:rPr lang="fr-FR" sz="1600" dirty="0" smtClean="0"/>
              <a:t>Peut-il évoquer un événement passé, reformuler une histoire?</a:t>
            </a:r>
          </a:p>
          <a:p>
            <a:pPr lvl="1"/>
            <a:r>
              <a:rPr lang="fr-FR" sz="1600" dirty="0" smtClean="0"/>
              <a:t>Son langage a t-il des particularités au niveau de la prosodie (ton monocorde), du vocabulaire (qui semble « emprunté »)?</a:t>
            </a:r>
          </a:p>
          <a:p>
            <a:pPr lvl="1"/>
            <a:r>
              <a:rPr lang="fr-FR" sz="1600" dirty="0" smtClean="0"/>
              <a:t>Autres remarques dans ce domaine/ 7/ autres observations…</a:t>
            </a:r>
          </a:p>
          <a:p>
            <a:pPr lvl="1"/>
            <a:endParaRPr lang="fr-FR" sz="1600" dirty="0" smtClean="0"/>
          </a:p>
          <a:p>
            <a:pPr lvl="1"/>
            <a:endParaRPr lang="fr-FR" dirty="0"/>
          </a:p>
        </p:txBody>
      </p:sp>
    </p:spTree>
    <p:extLst>
      <p:ext uri="{BB962C8B-B14F-4D97-AF65-F5344CB8AC3E}">
        <p14:creationId xmlns:p14="http://schemas.microsoft.com/office/powerpoint/2010/main" val="195057151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34" presetClass="emph" presetSubtype="0" fill="hold" grpId="0" nodeType="withEffect">
                                  <p:stCondLst>
                                    <p:cond delay="0"/>
                                  </p:stCondLst>
                                  <p:iterate type="lt">
                                    <p:tmPct val="10000"/>
                                  </p:iterate>
                                  <p:childTnLst>
                                    <p:animMotion origin="layout" path="M 0.0 0.0 L 0.0 -0.07213" pathEditMode="relative" ptsTypes="">
                                      <p:cBhvr>
                                        <p:cTn id="9" dur="250" accel="50000" decel="50000" autoRev="1" fill="hold">
                                          <p:stCondLst>
                                            <p:cond delay="0"/>
                                          </p:stCondLst>
                                        </p:cTn>
                                        <p:tgtEl>
                                          <p:spTgt spid="3">
                                            <p:txEl>
                                              <p:pRg st="1" end="1"/>
                                            </p:txEl>
                                          </p:spTgt>
                                        </p:tgtEl>
                                        <p:attrNameLst>
                                          <p:attrName>ppt_x</p:attrName>
                                          <p:attrName>ppt_y</p:attrName>
                                        </p:attrNameLst>
                                      </p:cBhvr>
                                    </p:animMotion>
                                    <p:animRot by="1500000">
                                      <p:cBhvr>
                                        <p:cTn id="10" dur="125" fill="hold">
                                          <p:stCondLst>
                                            <p:cond delay="0"/>
                                          </p:stCondLst>
                                        </p:cTn>
                                        <p:tgtEl>
                                          <p:spTgt spid="3">
                                            <p:txEl>
                                              <p:pRg st="1" end="1"/>
                                            </p:txEl>
                                          </p:spTgt>
                                        </p:tgtEl>
                                        <p:attrNameLst>
                                          <p:attrName>r</p:attrName>
                                        </p:attrNameLst>
                                      </p:cBhvr>
                                    </p:animRot>
                                    <p:animRot by="-1500000">
                                      <p:cBhvr>
                                        <p:cTn id="11" dur="125" fill="hold">
                                          <p:stCondLst>
                                            <p:cond delay="125"/>
                                          </p:stCondLst>
                                        </p:cTn>
                                        <p:tgtEl>
                                          <p:spTgt spid="3">
                                            <p:txEl>
                                              <p:pRg st="1" end="1"/>
                                            </p:txEl>
                                          </p:spTgt>
                                        </p:tgtEl>
                                        <p:attrNameLst>
                                          <p:attrName>r</p:attrName>
                                        </p:attrNameLst>
                                      </p:cBhvr>
                                    </p:animRot>
                                    <p:animRot by="-1500000">
                                      <p:cBhvr>
                                        <p:cTn id="12" dur="125" fill="hold">
                                          <p:stCondLst>
                                            <p:cond delay="250"/>
                                          </p:stCondLst>
                                        </p:cTn>
                                        <p:tgtEl>
                                          <p:spTgt spid="3">
                                            <p:txEl>
                                              <p:pRg st="1" end="1"/>
                                            </p:txEl>
                                          </p:spTgt>
                                        </p:tgtEl>
                                        <p:attrNameLst>
                                          <p:attrName>r</p:attrName>
                                        </p:attrNameLst>
                                      </p:cBhvr>
                                    </p:animRot>
                                    <p:animRot by="1500000">
                                      <p:cBhvr>
                                        <p:cTn id="13" dur="125" fill="hold">
                                          <p:stCondLst>
                                            <p:cond delay="375"/>
                                          </p:stCondLst>
                                        </p:cTn>
                                        <p:tgtEl>
                                          <p:spTgt spid="3">
                                            <p:txEl>
                                              <p:pRg st="1" end="1"/>
                                            </p:txEl>
                                          </p:spTgt>
                                        </p:tgtEl>
                                        <p:attrNameLst>
                                          <p:attrName>r</p:attrName>
                                        </p:attrNameLst>
                                      </p:cBhvr>
                                    </p:animRot>
                                  </p:childTnLst>
                                </p:cTn>
                              </p:par>
                              <p:par>
                                <p:cTn id="14" presetID="10" presetClass="entr" presetSubtype="0" fill="hold" grpId="0"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fade">
                                      <p:cBhvr>
                                        <p:cTn id="16" dur="500"/>
                                        <p:tgtEl>
                                          <p:spTgt spid="3">
                                            <p:txEl>
                                              <p:pRg st="2" end="2"/>
                                            </p:txEl>
                                          </p:spTgt>
                                        </p:tgtEl>
                                      </p:cBhvr>
                                    </p:animEffect>
                                  </p:childTnLst>
                                </p:cTn>
                              </p:par>
                              <p:par>
                                <p:cTn id="17" presetID="34" presetClass="emph" presetSubtype="0" fill="hold" grpId="0" nodeType="withEffect">
                                  <p:stCondLst>
                                    <p:cond delay="0"/>
                                  </p:stCondLst>
                                  <p:iterate type="lt">
                                    <p:tmPct val="10000"/>
                                  </p:iterate>
                                  <p:childTnLst>
                                    <p:animMotion origin="layout" path="M 0.0 0.0 L 0.0 -0.07213" pathEditMode="relative" ptsTypes="">
                                      <p:cBhvr>
                                        <p:cTn id="18" dur="250" accel="50000" decel="50000" autoRev="1" fill="hold">
                                          <p:stCondLst>
                                            <p:cond delay="0"/>
                                          </p:stCondLst>
                                        </p:cTn>
                                        <p:tgtEl>
                                          <p:spTgt spid="3">
                                            <p:txEl>
                                              <p:pRg st="3" end="3"/>
                                            </p:txEl>
                                          </p:spTgt>
                                        </p:tgtEl>
                                        <p:attrNameLst>
                                          <p:attrName>ppt_x</p:attrName>
                                          <p:attrName>ppt_y</p:attrName>
                                        </p:attrNameLst>
                                      </p:cBhvr>
                                    </p:animMotion>
                                    <p:animRot by="1500000">
                                      <p:cBhvr>
                                        <p:cTn id="19" dur="125" fill="hold">
                                          <p:stCondLst>
                                            <p:cond delay="0"/>
                                          </p:stCondLst>
                                        </p:cTn>
                                        <p:tgtEl>
                                          <p:spTgt spid="3">
                                            <p:txEl>
                                              <p:pRg st="3" end="3"/>
                                            </p:txEl>
                                          </p:spTgt>
                                        </p:tgtEl>
                                        <p:attrNameLst>
                                          <p:attrName>r</p:attrName>
                                        </p:attrNameLst>
                                      </p:cBhvr>
                                    </p:animRot>
                                    <p:animRot by="-1500000">
                                      <p:cBhvr>
                                        <p:cTn id="20" dur="125" fill="hold">
                                          <p:stCondLst>
                                            <p:cond delay="125"/>
                                          </p:stCondLst>
                                        </p:cTn>
                                        <p:tgtEl>
                                          <p:spTgt spid="3">
                                            <p:txEl>
                                              <p:pRg st="3" end="3"/>
                                            </p:txEl>
                                          </p:spTgt>
                                        </p:tgtEl>
                                        <p:attrNameLst>
                                          <p:attrName>r</p:attrName>
                                        </p:attrNameLst>
                                      </p:cBhvr>
                                    </p:animRot>
                                    <p:animRot by="-1500000">
                                      <p:cBhvr>
                                        <p:cTn id="21" dur="125" fill="hold">
                                          <p:stCondLst>
                                            <p:cond delay="250"/>
                                          </p:stCondLst>
                                        </p:cTn>
                                        <p:tgtEl>
                                          <p:spTgt spid="3">
                                            <p:txEl>
                                              <p:pRg st="3" end="3"/>
                                            </p:txEl>
                                          </p:spTgt>
                                        </p:tgtEl>
                                        <p:attrNameLst>
                                          <p:attrName>r</p:attrName>
                                        </p:attrNameLst>
                                      </p:cBhvr>
                                    </p:animRot>
                                    <p:animRot by="1500000">
                                      <p:cBhvr>
                                        <p:cTn id="22" dur="125" fill="hold">
                                          <p:stCondLst>
                                            <p:cond delay="375"/>
                                          </p:stCondLst>
                                        </p:cTn>
                                        <p:tgtEl>
                                          <p:spTgt spid="3">
                                            <p:txEl>
                                              <p:pRg st="3" end="3"/>
                                            </p:txEl>
                                          </p:spTgt>
                                        </p:tgtEl>
                                        <p:attrNameLst>
                                          <p:attrName>r</p:attrName>
                                        </p:attrNameLst>
                                      </p:cBhvr>
                                    </p:animRot>
                                  </p:childTnLst>
                                </p:cTn>
                              </p:par>
                              <p:par>
                                <p:cTn id="23" presetID="10" presetClass="entr" presetSubtype="0"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childTnLst>
                                </p:cTn>
                              </p:par>
                              <p:par>
                                <p:cTn id="26" presetID="34" presetClass="emph" presetSubtype="0" fill="hold" grpId="0" nodeType="withEffect">
                                  <p:stCondLst>
                                    <p:cond delay="0"/>
                                  </p:stCondLst>
                                  <p:iterate type="lt">
                                    <p:tmPct val="10000"/>
                                  </p:iterate>
                                  <p:childTnLst>
                                    <p:animMotion origin="layout" path="M 0.0 0.0 L 0.0 -0.07213" pathEditMode="relative" ptsTypes="">
                                      <p:cBhvr>
                                        <p:cTn id="27" dur="250" accel="50000" decel="50000" autoRev="1" fill="hold">
                                          <p:stCondLst>
                                            <p:cond delay="0"/>
                                          </p:stCondLst>
                                        </p:cTn>
                                        <p:tgtEl>
                                          <p:spTgt spid="3">
                                            <p:txEl>
                                              <p:pRg st="5" end="5"/>
                                            </p:txEl>
                                          </p:spTgt>
                                        </p:tgtEl>
                                        <p:attrNameLst>
                                          <p:attrName>ppt_x</p:attrName>
                                          <p:attrName>ppt_y</p:attrName>
                                        </p:attrNameLst>
                                      </p:cBhvr>
                                    </p:animMotion>
                                    <p:animRot by="1500000">
                                      <p:cBhvr>
                                        <p:cTn id="28" dur="125" fill="hold">
                                          <p:stCondLst>
                                            <p:cond delay="0"/>
                                          </p:stCondLst>
                                        </p:cTn>
                                        <p:tgtEl>
                                          <p:spTgt spid="3">
                                            <p:txEl>
                                              <p:pRg st="5" end="5"/>
                                            </p:txEl>
                                          </p:spTgt>
                                        </p:tgtEl>
                                        <p:attrNameLst>
                                          <p:attrName>r</p:attrName>
                                        </p:attrNameLst>
                                      </p:cBhvr>
                                    </p:animRot>
                                    <p:animRot by="-1500000">
                                      <p:cBhvr>
                                        <p:cTn id="29" dur="125" fill="hold">
                                          <p:stCondLst>
                                            <p:cond delay="125"/>
                                          </p:stCondLst>
                                        </p:cTn>
                                        <p:tgtEl>
                                          <p:spTgt spid="3">
                                            <p:txEl>
                                              <p:pRg st="5" end="5"/>
                                            </p:txEl>
                                          </p:spTgt>
                                        </p:tgtEl>
                                        <p:attrNameLst>
                                          <p:attrName>r</p:attrName>
                                        </p:attrNameLst>
                                      </p:cBhvr>
                                    </p:animRot>
                                    <p:animRot by="-1500000">
                                      <p:cBhvr>
                                        <p:cTn id="30" dur="125" fill="hold">
                                          <p:stCondLst>
                                            <p:cond delay="250"/>
                                          </p:stCondLst>
                                        </p:cTn>
                                        <p:tgtEl>
                                          <p:spTgt spid="3">
                                            <p:txEl>
                                              <p:pRg st="5" end="5"/>
                                            </p:txEl>
                                          </p:spTgt>
                                        </p:tgtEl>
                                        <p:attrNameLst>
                                          <p:attrName>r</p:attrName>
                                        </p:attrNameLst>
                                      </p:cBhvr>
                                    </p:animRot>
                                    <p:animRot by="1500000">
                                      <p:cBhvr>
                                        <p:cTn id="31" dur="125" fill="hold">
                                          <p:stCondLst>
                                            <p:cond delay="375"/>
                                          </p:stCondLst>
                                        </p:cTn>
                                        <p:tgtEl>
                                          <p:spTgt spid="3">
                                            <p:txEl>
                                              <p:pRg st="5" end="5"/>
                                            </p:txEl>
                                          </p:spTgt>
                                        </p:tgtEl>
                                        <p:attrNameLst>
                                          <p:attrName>r</p:attrName>
                                        </p:attrNameLst>
                                      </p:cBhvr>
                                    </p:animRot>
                                  </p:childTnLst>
                                </p:cTn>
                              </p:par>
                              <p:par>
                                <p:cTn id="32" presetID="34" presetClass="emph" presetSubtype="0" fill="hold" grpId="0" nodeType="withEffect">
                                  <p:stCondLst>
                                    <p:cond delay="0"/>
                                  </p:stCondLst>
                                  <p:iterate type="lt">
                                    <p:tmPct val="10000"/>
                                  </p:iterate>
                                  <p:childTnLst>
                                    <p:animMotion origin="layout" path="M 0.0 0.0 L 0.0 -0.07213" pathEditMode="relative" ptsTypes="">
                                      <p:cBhvr>
                                        <p:cTn id="33" dur="250" accel="50000" decel="50000" autoRev="1" fill="hold">
                                          <p:stCondLst>
                                            <p:cond delay="0"/>
                                          </p:stCondLst>
                                        </p:cTn>
                                        <p:tgtEl>
                                          <p:spTgt spid="3">
                                            <p:txEl>
                                              <p:pRg st="6" end="6"/>
                                            </p:txEl>
                                          </p:spTgt>
                                        </p:tgtEl>
                                        <p:attrNameLst>
                                          <p:attrName>ppt_x</p:attrName>
                                          <p:attrName>ppt_y</p:attrName>
                                        </p:attrNameLst>
                                      </p:cBhvr>
                                    </p:animMotion>
                                    <p:animRot by="1500000">
                                      <p:cBhvr>
                                        <p:cTn id="34" dur="125" fill="hold">
                                          <p:stCondLst>
                                            <p:cond delay="0"/>
                                          </p:stCondLst>
                                        </p:cTn>
                                        <p:tgtEl>
                                          <p:spTgt spid="3">
                                            <p:txEl>
                                              <p:pRg st="6" end="6"/>
                                            </p:txEl>
                                          </p:spTgt>
                                        </p:tgtEl>
                                        <p:attrNameLst>
                                          <p:attrName>r</p:attrName>
                                        </p:attrNameLst>
                                      </p:cBhvr>
                                    </p:animRot>
                                    <p:animRot by="-1500000">
                                      <p:cBhvr>
                                        <p:cTn id="35" dur="125" fill="hold">
                                          <p:stCondLst>
                                            <p:cond delay="125"/>
                                          </p:stCondLst>
                                        </p:cTn>
                                        <p:tgtEl>
                                          <p:spTgt spid="3">
                                            <p:txEl>
                                              <p:pRg st="6" end="6"/>
                                            </p:txEl>
                                          </p:spTgt>
                                        </p:tgtEl>
                                        <p:attrNameLst>
                                          <p:attrName>r</p:attrName>
                                        </p:attrNameLst>
                                      </p:cBhvr>
                                    </p:animRot>
                                    <p:animRot by="-1500000">
                                      <p:cBhvr>
                                        <p:cTn id="36" dur="125" fill="hold">
                                          <p:stCondLst>
                                            <p:cond delay="250"/>
                                          </p:stCondLst>
                                        </p:cTn>
                                        <p:tgtEl>
                                          <p:spTgt spid="3">
                                            <p:txEl>
                                              <p:pRg st="6" end="6"/>
                                            </p:txEl>
                                          </p:spTgt>
                                        </p:tgtEl>
                                        <p:attrNameLst>
                                          <p:attrName>r</p:attrName>
                                        </p:attrNameLst>
                                      </p:cBhvr>
                                    </p:animRot>
                                    <p:animRot by="1500000">
                                      <p:cBhvr>
                                        <p:cTn id="37" dur="125" fill="hold">
                                          <p:stCondLst>
                                            <p:cond delay="375"/>
                                          </p:stCondLst>
                                        </p:cTn>
                                        <p:tgtEl>
                                          <p:spTgt spid="3">
                                            <p:txEl>
                                              <p:pRg st="6" end="6"/>
                                            </p:txEl>
                                          </p:spTgt>
                                        </p:tgtEl>
                                        <p:attrNameLst>
                                          <p:attrName>r</p:attrName>
                                        </p:attrNameLst>
                                      </p:cBhvr>
                                    </p:animRot>
                                  </p:childTnLst>
                                </p:cTn>
                              </p:par>
                              <p:par>
                                <p:cTn id="38" presetID="10" presetClass="entr" presetSubtype="0" fill="hold" grpId="0" nodeType="withEffect">
                                  <p:stCondLst>
                                    <p:cond delay="0"/>
                                  </p:stCondLst>
                                  <p:childTnLst>
                                    <p:set>
                                      <p:cBhvr>
                                        <p:cTn id="39" dur="1" fill="hold">
                                          <p:stCondLst>
                                            <p:cond delay="0"/>
                                          </p:stCondLst>
                                        </p:cTn>
                                        <p:tgtEl>
                                          <p:spTgt spid="3">
                                            <p:txEl>
                                              <p:pRg st="7" end="7"/>
                                            </p:txEl>
                                          </p:spTgt>
                                        </p:tgtEl>
                                        <p:attrNameLst>
                                          <p:attrName>style.visibility</p:attrName>
                                        </p:attrNameLst>
                                      </p:cBhvr>
                                      <p:to>
                                        <p:strVal val="visible"/>
                                      </p:to>
                                    </p:set>
                                    <p:animEffect transition="in" filter="fade">
                                      <p:cBhvr>
                                        <p:cTn id="40" dur="500"/>
                                        <p:tgtEl>
                                          <p:spTgt spid="3">
                                            <p:txEl>
                                              <p:pRg st="7" end="7"/>
                                            </p:txEl>
                                          </p:spTgt>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Effect transition="in" filter="fade">
                                      <p:cBhvr>
                                        <p:cTn id="43" dur="500"/>
                                        <p:tgtEl>
                                          <p:spTgt spid="3">
                                            <p:txEl>
                                              <p:pRg st="8" end="8"/>
                                            </p:txEl>
                                          </p:spTgt>
                                        </p:tgtEl>
                                      </p:cBhvr>
                                    </p:animEffect>
                                  </p:childTnLst>
                                </p:cTn>
                              </p:par>
                              <p:par>
                                <p:cTn id="44" presetID="34" presetClass="emph" presetSubtype="0" fill="hold" grpId="0" nodeType="withEffect">
                                  <p:stCondLst>
                                    <p:cond delay="0"/>
                                  </p:stCondLst>
                                  <p:iterate type="lt">
                                    <p:tmPct val="10000"/>
                                  </p:iterate>
                                  <p:childTnLst>
                                    <p:animMotion origin="layout" path="M 0.0 0.0 L 0.0 -0.07213" pathEditMode="relative" ptsTypes="">
                                      <p:cBhvr>
                                        <p:cTn id="45" dur="250" accel="50000" decel="50000" autoRev="1" fill="hold">
                                          <p:stCondLst>
                                            <p:cond delay="0"/>
                                          </p:stCondLst>
                                        </p:cTn>
                                        <p:tgtEl>
                                          <p:spTgt spid="3">
                                            <p:txEl>
                                              <p:pRg st="9" end="9"/>
                                            </p:txEl>
                                          </p:spTgt>
                                        </p:tgtEl>
                                        <p:attrNameLst>
                                          <p:attrName>ppt_x</p:attrName>
                                          <p:attrName>ppt_y</p:attrName>
                                        </p:attrNameLst>
                                      </p:cBhvr>
                                    </p:animMotion>
                                    <p:animRot by="1500000">
                                      <p:cBhvr>
                                        <p:cTn id="46" dur="125" fill="hold">
                                          <p:stCondLst>
                                            <p:cond delay="0"/>
                                          </p:stCondLst>
                                        </p:cTn>
                                        <p:tgtEl>
                                          <p:spTgt spid="3">
                                            <p:txEl>
                                              <p:pRg st="9" end="9"/>
                                            </p:txEl>
                                          </p:spTgt>
                                        </p:tgtEl>
                                        <p:attrNameLst>
                                          <p:attrName>r</p:attrName>
                                        </p:attrNameLst>
                                      </p:cBhvr>
                                    </p:animRot>
                                    <p:animRot by="-1500000">
                                      <p:cBhvr>
                                        <p:cTn id="47" dur="125" fill="hold">
                                          <p:stCondLst>
                                            <p:cond delay="125"/>
                                          </p:stCondLst>
                                        </p:cTn>
                                        <p:tgtEl>
                                          <p:spTgt spid="3">
                                            <p:txEl>
                                              <p:pRg st="9" end="9"/>
                                            </p:txEl>
                                          </p:spTgt>
                                        </p:tgtEl>
                                        <p:attrNameLst>
                                          <p:attrName>r</p:attrName>
                                        </p:attrNameLst>
                                      </p:cBhvr>
                                    </p:animRot>
                                    <p:animRot by="-1500000">
                                      <p:cBhvr>
                                        <p:cTn id="48" dur="125" fill="hold">
                                          <p:stCondLst>
                                            <p:cond delay="250"/>
                                          </p:stCondLst>
                                        </p:cTn>
                                        <p:tgtEl>
                                          <p:spTgt spid="3">
                                            <p:txEl>
                                              <p:pRg st="9" end="9"/>
                                            </p:txEl>
                                          </p:spTgt>
                                        </p:tgtEl>
                                        <p:attrNameLst>
                                          <p:attrName>r</p:attrName>
                                        </p:attrNameLst>
                                      </p:cBhvr>
                                    </p:animRot>
                                    <p:animRot by="1500000">
                                      <p:cBhvr>
                                        <p:cTn id="49" dur="125" fill="hold">
                                          <p:stCondLst>
                                            <p:cond delay="375"/>
                                          </p:stCondLst>
                                        </p:cTn>
                                        <p:tgtEl>
                                          <p:spTgt spid="3">
                                            <p:txEl>
                                              <p:pRg st="9" end="9"/>
                                            </p:txEl>
                                          </p:spTgt>
                                        </p:tgtEl>
                                        <p:attrNameLst>
                                          <p:attrName>r</p:attrName>
                                        </p:attrNameLst>
                                      </p:cBhvr>
                                    </p:animRot>
                                  </p:childTnLst>
                                </p:cTn>
                              </p:par>
                              <p:par>
                                <p:cTn id="50" presetID="10" presetClass="entr" presetSubtype="0" fill="hold" grpId="0" nodeType="withEffect">
                                  <p:stCondLst>
                                    <p:cond delay="0"/>
                                  </p:stCondLst>
                                  <p:childTnLst>
                                    <p:set>
                                      <p:cBhvr>
                                        <p:cTn id="51" dur="1" fill="hold">
                                          <p:stCondLst>
                                            <p:cond delay="0"/>
                                          </p:stCondLst>
                                        </p:cTn>
                                        <p:tgtEl>
                                          <p:spTgt spid="3">
                                            <p:txEl>
                                              <p:pRg st="10" end="10"/>
                                            </p:txEl>
                                          </p:spTgt>
                                        </p:tgtEl>
                                        <p:attrNameLst>
                                          <p:attrName>style.visibility</p:attrName>
                                        </p:attrNameLst>
                                      </p:cBhvr>
                                      <p:to>
                                        <p:strVal val="visible"/>
                                      </p:to>
                                    </p:set>
                                    <p:animEffect transition="in" filter="fade">
                                      <p:cBhvr>
                                        <p:cTn id="52" dur="500"/>
                                        <p:tgtEl>
                                          <p:spTgt spid="3">
                                            <p:txEl>
                                              <p:pRg st="10" end="10"/>
                                            </p:txEl>
                                          </p:spTgt>
                                        </p:tgtEl>
                                      </p:cBhvr>
                                    </p:animEffect>
                                  </p:childTnLst>
                                </p:cTn>
                              </p:par>
                              <p:par>
                                <p:cTn id="53" presetID="34" presetClass="emph" presetSubtype="0" fill="hold" grpId="0" nodeType="withEffect">
                                  <p:stCondLst>
                                    <p:cond delay="0"/>
                                  </p:stCondLst>
                                  <p:iterate type="lt">
                                    <p:tmPct val="10000"/>
                                  </p:iterate>
                                  <p:childTnLst>
                                    <p:animMotion origin="layout" path="M 0.0 0.0 L 0.0 -0.07213" pathEditMode="relative" ptsTypes="">
                                      <p:cBhvr>
                                        <p:cTn id="54" dur="250" accel="50000" decel="50000" autoRev="1" fill="hold">
                                          <p:stCondLst>
                                            <p:cond delay="0"/>
                                          </p:stCondLst>
                                        </p:cTn>
                                        <p:tgtEl>
                                          <p:spTgt spid="3">
                                            <p:txEl>
                                              <p:pRg st="11" end="11"/>
                                            </p:txEl>
                                          </p:spTgt>
                                        </p:tgtEl>
                                        <p:attrNameLst>
                                          <p:attrName>ppt_x</p:attrName>
                                          <p:attrName>ppt_y</p:attrName>
                                        </p:attrNameLst>
                                      </p:cBhvr>
                                    </p:animMotion>
                                    <p:animRot by="1500000">
                                      <p:cBhvr>
                                        <p:cTn id="55" dur="125" fill="hold">
                                          <p:stCondLst>
                                            <p:cond delay="0"/>
                                          </p:stCondLst>
                                        </p:cTn>
                                        <p:tgtEl>
                                          <p:spTgt spid="3">
                                            <p:txEl>
                                              <p:pRg st="11" end="11"/>
                                            </p:txEl>
                                          </p:spTgt>
                                        </p:tgtEl>
                                        <p:attrNameLst>
                                          <p:attrName>r</p:attrName>
                                        </p:attrNameLst>
                                      </p:cBhvr>
                                    </p:animRot>
                                    <p:animRot by="-1500000">
                                      <p:cBhvr>
                                        <p:cTn id="56" dur="125" fill="hold">
                                          <p:stCondLst>
                                            <p:cond delay="125"/>
                                          </p:stCondLst>
                                        </p:cTn>
                                        <p:tgtEl>
                                          <p:spTgt spid="3">
                                            <p:txEl>
                                              <p:pRg st="11" end="11"/>
                                            </p:txEl>
                                          </p:spTgt>
                                        </p:tgtEl>
                                        <p:attrNameLst>
                                          <p:attrName>r</p:attrName>
                                        </p:attrNameLst>
                                      </p:cBhvr>
                                    </p:animRot>
                                    <p:animRot by="-1500000">
                                      <p:cBhvr>
                                        <p:cTn id="57" dur="125" fill="hold">
                                          <p:stCondLst>
                                            <p:cond delay="250"/>
                                          </p:stCondLst>
                                        </p:cTn>
                                        <p:tgtEl>
                                          <p:spTgt spid="3">
                                            <p:txEl>
                                              <p:pRg st="11" end="11"/>
                                            </p:txEl>
                                          </p:spTgt>
                                        </p:tgtEl>
                                        <p:attrNameLst>
                                          <p:attrName>r</p:attrName>
                                        </p:attrNameLst>
                                      </p:cBhvr>
                                    </p:animRot>
                                    <p:animRot by="1500000">
                                      <p:cBhvr>
                                        <p:cTn id="58" dur="125" fill="hold">
                                          <p:stCondLst>
                                            <p:cond delay="375"/>
                                          </p:stCondLst>
                                        </p:cTn>
                                        <p:tgtEl>
                                          <p:spTgt spid="3">
                                            <p:txEl>
                                              <p:pRg st="11" end="11"/>
                                            </p:txEl>
                                          </p:spTgt>
                                        </p:tgtEl>
                                        <p:attrNameLst>
                                          <p:attrName>r</p:attrName>
                                        </p:attrNameLst>
                                      </p:cBhvr>
                                    </p:animRot>
                                  </p:childTnLst>
                                </p:cTn>
                              </p:par>
                              <p:par>
                                <p:cTn id="59" presetID="34" presetClass="emph" presetSubtype="0" fill="hold" grpId="0" nodeType="withEffect">
                                  <p:stCondLst>
                                    <p:cond delay="0"/>
                                  </p:stCondLst>
                                  <p:iterate type="lt">
                                    <p:tmPct val="10000"/>
                                  </p:iterate>
                                  <p:childTnLst>
                                    <p:animMotion origin="layout" path="M 0.0 0.0 L 0.0 -0.07213" pathEditMode="relative" ptsTypes="">
                                      <p:cBhvr>
                                        <p:cTn id="60" dur="250" accel="50000" decel="50000" autoRev="1" fill="hold">
                                          <p:stCondLst>
                                            <p:cond delay="0"/>
                                          </p:stCondLst>
                                        </p:cTn>
                                        <p:tgtEl>
                                          <p:spTgt spid="3">
                                            <p:txEl>
                                              <p:pRg st="12" end="12"/>
                                            </p:txEl>
                                          </p:spTgt>
                                        </p:tgtEl>
                                        <p:attrNameLst>
                                          <p:attrName>ppt_x</p:attrName>
                                          <p:attrName>ppt_y</p:attrName>
                                        </p:attrNameLst>
                                      </p:cBhvr>
                                    </p:animMotion>
                                    <p:animRot by="1500000">
                                      <p:cBhvr>
                                        <p:cTn id="61" dur="125" fill="hold">
                                          <p:stCondLst>
                                            <p:cond delay="0"/>
                                          </p:stCondLst>
                                        </p:cTn>
                                        <p:tgtEl>
                                          <p:spTgt spid="3">
                                            <p:txEl>
                                              <p:pRg st="12" end="12"/>
                                            </p:txEl>
                                          </p:spTgt>
                                        </p:tgtEl>
                                        <p:attrNameLst>
                                          <p:attrName>r</p:attrName>
                                        </p:attrNameLst>
                                      </p:cBhvr>
                                    </p:animRot>
                                    <p:animRot by="-1500000">
                                      <p:cBhvr>
                                        <p:cTn id="62" dur="125" fill="hold">
                                          <p:stCondLst>
                                            <p:cond delay="125"/>
                                          </p:stCondLst>
                                        </p:cTn>
                                        <p:tgtEl>
                                          <p:spTgt spid="3">
                                            <p:txEl>
                                              <p:pRg st="12" end="12"/>
                                            </p:txEl>
                                          </p:spTgt>
                                        </p:tgtEl>
                                        <p:attrNameLst>
                                          <p:attrName>r</p:attrName>
                                        </p:attrNameLst>
                                      </p:cBhvr>
                                    </p:animRot>
                                    <p:animRot by="-1500000">
                                      <p:cBhvr>
                                        <p:cTn id="63" dur="125" fill="hold">
                                          <p:stCondLst>
                                            <p:cond delay="250"/>
                                          </p:stCondLst>
                                        </p:cTn>
                                        <p:tgtEl>
                                          <p:spTgt spid="3">
                                            <p:txEl>
                                              <p:pRg st="12" end="12"/>
                                            </p:txEl>
                                          </p:spTgt>
                                        </p:tgtEl>
                                        <p:attrNameLst>
                                          <p:attrName>r</p:attrName>
                                        </p:attrNameLst>
                                      </p:cBhvr>
                                    </p:animRot>
                                    <p:animRot by="1500000">
                                      <p:cBhvr>
                                        <p:cTn id="64" dur="125" fill="hold">
                                          <p:stCondLst>
                                            <p:cond delay="375"/>
                                          </p:stCondLst>
                                        </p:cTn>
                                        <p:tgtEl>
                                          <p:spTgt spid="3">
                                            <p:txEl>
                                              <p:pRg st="12" end="12"/>
                                            </p:txEl>
                                          </p:spTgt>
                                        </p:tgtEl>
                                        <p:attrNameLst>
                                          <p:attrName>r</p:attrName>
                                        </p:attrNameLst>
                                      </p:cBhvr>
                                    </p:animRot>
                                  </p:childTnLst>
                                </p:cTn>
                              </p:par>
                              <p:par>
                                <p:cTn id="65" presetID="10" presetClass="entr" presetSubtype="0" fill="hold" grpId="0" nodeType="withEffect">
                                  <p:stCondLst>
                                    <p:cond delay="0"/>
                                  </p:stCondLst>
                                  <p:childTnLst>
                                    <p:set>
                                      <p:cBhvr>
                                        <p:cTn id="66" dur="1" fill="hold">
                                          <p:stCondLst>
                                            <p:cond delay="0"/>
                                          </p:stCondLst>
                                        </p:cTn>
                                        <p:tgtEl>
                                          <p:spTgt spid="3">
                                            <p:txEl>
                                              <p:pRg st="13" end="13"/>
                                            </p:txEl>
                                          </p:spTgt>
                                        </p:tgtEl>
                                        <p:attrNameLst>
                                          <p:attrName>style.visibility</p:attrName>
                                        </p:attrNameLst>
                                      </p:cBhvr>
                                      <p:to>
                                        <p:strVal val="visible"/>
                                      </p:to>
                                    </p:set>
                                    <p:animEffect transition="in" filter="fade">
                                      <p:cBhvr>
                                        <p:cTn id="67" dur="500"/>
                                        <p:tgtEl>
                                          <p:spTgt spid="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685800" y="260648"/>
            <a:ext cx="7772400" cy="792088"/>
          </a:xfrm>
        </p:spPr>
        <p:txBody>
          <a:bodyPr/>
          <a:lstStyle/>
          <a:p>
            <a:pPr eaLnBrk="1" hangingPunct="1">
              <a:defRPr/>
            </a:pPr>
            <a:r>
              <a:rPr lang="fr-FR" dirty="0" smtClean="0"/>
              <a:t>Bibliographie sommaire</a:t>
            </a:r>
          </a:p>
        </p:txBody>
      </p:sp>
      <p:sp>
        <p:nvSpPr>
          <p:cNvPr id="46083" name="Rectangle 3"/>
          <p:cNvSpPr>
            <a:spLocks noGrp="1" noChangeArrowheads="1"/>
          </p:cNvSpPr>
          <p:nvPr>
            <p:ph type="body" idx="1"/>
          </p:nvPr>
        </p:nvSpPr>
        <p:spPr>
          <a:xfrm>
            <a:off x="611560" y="980728"/>
            <a:ext cx="7772400" cy="5544616"/>
          </a:xfrm>
        </p:spPr>
        <p:txBody>
          <a:bodyPr/>
          <a:lstStyle/>
          <a:p>
            <a:pPr eaLnBrk="1" hangingPunct="1">
              <a:lnSpc>
                <a:spcPct val="90000"/>
              </a:lnSpc>
            </a:pPr>
            <a:r>
              <a:rPr lang="fr-FR" sz="1200" dirty="0"/>
              <a:t>Alberta éducation (2005)</a:t>
            </a:r>
            <a:r>
              <a:rPr lang="fr-FR" sz="1200" i="1" dirty="0"/>
              <a:t> Enseigner aux élèves ayant des troubles du spectre autistique </a:t>
            </a:r>
            <a:r>
              <a:rPr lang="fr-FR" sz="1200" dirty="0"/>
              <a:t>Learning Ressources </a:t>
            </a:r>
            <a:r>
              <a:rPr lang="fr-FR" sz="1200" dirty="0" smtClean="0"/>
              <a:t>:Centre </a:t>
            </a:r>
            <a:r>
              <a:rPr lang="fr-FR" sz="1200" dirty="0"/>
              <a:t>Edmonton (Alberta</a:t>
            </a:r>
            <a:r>
              <a:rPr lang="fr-FR" sz="1200" dirty="0" smtClean="0"/>
              <a:t>)</a:t>
            </a:r>
          </a:p>
          <a:p>
            <a:pPr eaLnBrk="1" hangingPunct="1">
              <a:lnSpc>
                <a:spcPct val="90000"/>
              </a:lnSpc>
            </a:pPr>
            <a:r>
              <a:rPr lang="fr-FR" sz="1200" dirty="0" err="1" smtClean="0"/>
              <a:t>Attwood</a:t>
            </a:r>
            <a:r>
              <a:rPr lang="fr-FR" sz="1200" dirty="0" smtClean="0"/>
              <a:t>, T. (2010). </a:t>
            </a:r>
            <a:r>
              <a:rPr lang="fr-FR" sz="1200" i="1" dirty="0" smtClean="0"/>
              <a:t>Le syndrome d’Asperger. </a:t>
            </a:r>
            <a:r>
              <a:rPr lang="fr-FR" sz="1200" dirty="0" smtClean="0"/>
              <a:t>Louvain: De Boeck.</a:t>
            </a:r>
            <a:endParaRPr lang="fr-FR" sz="1200" dirty="0"/>
          </a:p>
          <a:p>
            <a:pPr eaLnBrk="1" hangingPunct="1">
              <a:lnSpc>
                <a:spcPct val="90000"/>
              </a:lnSpc>
            </a:pPr>
            <a:r>
              <a:rPr lang="fr-FR" sz="1200" dirty="0"/>
              <a:t>Barbera Mary L. (2011) </a:t>
            </a:r>
            <a:r>
              <a:rPr lang="fr-FR" sz="1200" i="1" dirty="0"/>
              <a:t>Les technique d'apprentissage du comportement verbal </a:t>
            </a:r>
            <a:r>
              <a:rPr lang="fr-FR" sz="1200" dirty="0" err="1"/>
              <a:t>Mouans</a:t>
            </a:r>
            <a:r>
              <a:rPr lang="fr-FR" sz="1200" dirty="0"/>
              <a:t> </a:t>
            </a:r>
            <a:r>
              <a:rPr lang="fr-FR" sz="1200" dirty="0" err="1"/>
              <a:t>Sartoux</a:t>
            </a:r>
            <a:r>
              <a:rPr lang="fr-FR" sz="1200" dirty="0"/>
              <a:t> AFD Editions</a:t>
            </a:r>
          </a:p>
          <a:p>
            <a:pPr eaLnBrk="1" hangingPunct="1">
              <a:lnSpc>
                <a:spcPct val="90000"/>
              </a:lnSpc>
            </a:pPr>
            <a:r>
              <a:rPr lang="fr-FR" sz="1200" dirty="0" err="1" smtClean="0">
                <a:cs typeface="Times New Roman" charset="0"/>
              </a:rPr>
              <a:t>Bricker</a:t>
            </a:r>
            <a:r>
              <a:rPr lang="fr-FR" sz="1200" dirty="0" smtClean="0">
                <a:cs typeface="Times New Roman" charset="0"/>
              </a:rPr>
              <a:t>, D. (Ed.) (2006). Programme EIS : </a:t>
            </a:r>
            <a:r>
              <a:rPr lang="fr-FR" sz="1200" i="1" dirty="0" smtClean="0">
                <a:cs typeface="Times New Roman" charset="0"/>
              </a:rPr>
              <a:t>évaluation, intervention et suivi auprès des jeunes enfants de 0 à 6 ans.</a:t>
            </a:r>
            <a:r>
              <a:rPr lang="fr-FR" sz="1200" dirty="0" smtClean="0">
                <a:cs typeface="Times New Roman" charset="0"/>
              </a:rPr>
              <a:t> Bruxelles : De </a:t>
            </a:r>
            <a:r>
              <a:rPr lang="fr-FR" sz="1200" dirty="0" err="1" smtClean="0">
                <a:cs typeface="Times New Roman" charset="0"/>
              </a:rPr>
              <a:t>boeck</a:t>
            </a:r>
            <a:r>
              <a:rPr lang="fr-FR" sz="1200" dirty="0" smtClean="0">
                <a:cs typeface="Times New Roman" charset="0"/>
              </a:rPr>
              <a:t>.</a:t>
            </a:r>
          </a:p>
          <a:p>
            <a:pPr eaLnBrk="1" hangingPunct="1">
              <a:lnSpc>
                <a:spcPct val="90000"/>
              </a:lnSpc>
            </a:pPr>
            <a:r>
              <a:rPr lang="fr-FR" sz="1200" dirty="0" err="1" smtClean="0"/>
              <a:t>Danon</a:t>
            </a:r>
            <a:r>
              <a:rPr lang="fr-FR" sz="1200" dirty="0" smtClean="0"/>
              <a:t>-Boileau L. </a:t>
            </a:r>
            <a:r>
              <a:rPr lang="fr-FR" sz="1200" dirty="0"/>
              <a:t>(2009) </a:t>
            </a:r>
            <a:r>
              <a:rPr lang="fr-FR" sz="1200" i="1" dirty="0"/>
              <a:t>Les troubles du langage et de la communication chez l'enfant </a:t>
            </a:r>
            <a:r>
              <a:rPr lang="fr-FR" sz="1200" dirty="0" smtClean="0"/>
              <a:t>Paris: PUF.</a:t>
            </a:r>
            <a:endParaRPr lang="fr-FR" sz="1200" dirty="0"/>
          </a:p>
          <a:p>
            <a:pPr eaLnBrk="1" hangingPunct="1">
              <a:lnSpc>
                <a:spcPct val="90000"/>
              </a:lnSpc>
            </a:pPr>
            <a:r>
              <a:rPr lang="fr-FR" sz="1200" dirty="0" smtClean="0"/>
              <a:t>Davidson</a:t>
            </a:r>
            <a:r>
              <a:rPr lang="fr-FR" sz="1200" dirty="0"/>
              <a:t>, L.-A.,  Old, K., Howe, C.,  </a:t>
            </a:r>
            <a:r>
              <a:rPr lang="fr-FR" sz="1200" dirty="0" err="1"/>
              <a:t>Eggett</a:t>
            </a:r>
            <a:r>
              <a:rPr lang="fr-FR" sz="1200" dirty="0"/>
              <a:t>, A. (2010) </a:t>
            </a:r>
            <a:r>
              <a:rPr lang="fr-FR" sz="1200" i="1" dirty="0"/>
              <a:t>Intervenir auprès de groupes d'enfants présentant un trouble du spectre de l'autisme </a:t>
            </a:r>
            <a:r>
              <a:rPr lang="fr-FR" sz="1200" dirty="0"/>
              <a:t>Montréal</a:t>
            </a:r>
            <a:r>
              <a:rPr lang="fr-FR" sz="1200" i="1" dirty="0"/>
              <a:t> </a:t>
            </a:r>
            <a:r>
              <a:rPr lang="fr-FR" sz="1200" i="1" dirty="0" err="1"/>
              <a:t>C</a:t>
            </a:r>
            <a:r>
              <a:rPr lang="fr-FR" sz="1200" dirty="0" err="1"/>
              <a:t>henelière</a:t>
            </a:r>
            <a:r>
              <a:rPr lang="fr-FR" sz="1200" dirty="0"/>
              <a:t> </a:t>
            </a:r>
            <a:r>
              <a:rPr lang="fr-FR" sz="1200" dirty="0" smtClean="0"/>
              <a:t>éducation.</a:t>
            </a:r>
          </a:p>
          <a:p>
            <a:pPr eaLnBrk="1" hangingPunct="1">
              <a:lnSpc>
                <a:spcPct val="90000"/>
              </a:lnSpc>
            </a:pPr>
            <a:r>
              <a:rPr lang="fr-FR" sz="1200" dirty="0" smtClean="0"/>
              <a:t> </a:t>
            </a:r>
            <a:r>
              <a:rPr lang="fr-FR" sz="1200" dirty="0" err="1" smtClean="0"/>
              <a:t>Degrieck</a:t>
            </a:r>
            <a:r>
              <a:rPr lang="fr-FR" sz="1200" dirty="0"/>
              <a:t>, S. (2002). </a:t>
            </a:r>
            <a:r>
              <a:rPr lang="fr-FR" sz="1200" i="1" dirty="0"/>
              <a:t>Penser et créer - De la conception à la concrétisation, Les premières étapes de l'apprentissage chez les personnes atteintes d'autisme et/ou de déficience intellectuelle. </a:t>
            </a:r>
            <a:r>
              <a:rPr lang="fr-FR" sz="1200" dirty="0"/>
              <a:t>Gand : Centre de Communication </a:t>
            </a:r>
            <a:r>
              <a:rPr lang="fr-FR" sz="1200" dirty="0" smtClean="0"/>
              <a:t>Concrète</a:t>
            </a:r>
            <a:r>
              <a:rPr lang="fr-FR" sz="1200" i="1" dirty="0"/>
              <a:t>.</a:t>
            </a:r>
            <a:endParaRPr lang="fr-FR" sz="1200" dirty="0" smtClean="0">
              <a:cs typeface="Times New Roman" charset="0"/>
            </a:endParaRPr>
          </a:p>
          <a:p>
            <a:pPr eaLnBrk="1" hangingPunct="1">
              <a:lnSpc>
                <a:spcPct val="90000"/>
              </a:lnSpc>
            </a:pPr>
            <a:r>
              <a:rPr lang="fr-FR" sz="1200" dirty="0" smtClean="0">
                <a:cs typeface="Times New Roman" charset="0"/>
              </a:rPr>
              <a:t>Jordan, R., et Powell, S. (1997). </a:t>
            </a:r>
            <a:r>
              <a:rPr lang="fr-FR" sz="1200" i="1" dirty="0" smtClean="0">
                <a:cs typeface="Times New Roman" charset="0"/>
              </a:rPr>
              <a:t>Les enfants autistes, les comprendre, les intégrer à l’école</a:t>
            </a:r>
            <a:r>
              <a:rPr lang="fr-FR" sz="1200" dirty="0" smtClean="0">
                <a:cs typeface="Times New Roman" charset="0"/>
              </a:rPr>
              <a:t>. Paris : Masson.</a:t>
            </a:r>
          </a:p>
          <a:p>
            <a:pPr eaLnBrk="1" hangingPunct="1">
              <a:lnSpc>
                <a:spcPct val="90000"/>
              </a:lnSpc>
            </a:pPr>
            <a:r>
              <a:rPr lang="fr-FR" sz="1200" dirty="0"/>
              <a:t>Guide </a:t>
            </a:r>
            <a:r>
              <a:rPr lang="fr-FR" sz="1200" dirty="0" err="1"/>
              <a:t>Scéren</a:t>
            </a:r>
            <a:r>
              <a:rPr lang="fr-FR" sz="1200" dirty="0"/>
              <a:t>. (2009). </a:t>
            </a:r>
            <a:r>
              <a:rPr lang="fr-FR" sz="1200" i="1" dirty="0"/>
              <a:t>Scolariser les élèves autistes ou présentant des troubles du développement</a:t>
            </a:r>
            <a:r>
              <a:rPr lang="fr-FR" sz="1200" dirty="0"/>
              <a:t>, </a:t>
            </a:r>
            <a:r>
              <a:rPr lang="fr-FR" sz="1200" dirty="0" err="1"/>
              <a:t>Scéren</a:t>
            </a:r>
            <a:r>
              <a:rPr lang="fr-FR" sz="1200" dirty="0"/>
              <a:t> – CNDP.</a:t>
            </a:r>
          </a:p>
          <a:p>
            <a:pPr eaLnBrk="1" hangingPunct="1">
              <a:lnSpc>
                <a:spcPct val="90000"/>
              </a:lnSpc>
            </a:pPr>
            <a:r>
              <a:rPr lang="fr-FR" sz="1200" dirty="0" smtClean="0">
                <a:cs typeface="Times New Roman" charset="0"/>
              </a:rPr>
              <a:t>Gray, C. (1994). </a:t>
            </a:r>
            <a:r>
              <a:rPr lang="fr-FR" sz="1200" i="1" dirty="0" smtClean="0">
                <a:cs typeface="Times New Roman" charset="0"/>
              </a:rPr>
              <a:t>Livre des scénarios sociaux</a:t>
            </a:r>
            <a:r>
              <a:rPr lang="fr-FR" sz="1200" dirty="0" smtClean="0">
                <a:cs typeface="Times New Roman" charset="0"/>
              </a:rPr>
              <a:t>. </a:t>
            </a:r>
            <a:r>
              <a:rPr lang="fr-FR" sz="1200" dirty="0" err="1" smtClean="0">
                <a:cs typeface="Times New Roman" charset="0"/>
              </a:rPr>
              <a:t>Jenison</a:t>
            </a:r>
            <a:r>
              <a:rPr lang="fr-FR" sz="1200" dirty="0" smtClean="0">
                <a:cs typeface="Times New Roman" charset="0"/>
              </a:rPr>
              <a:t> : Ecoles publiques de </a:t>
            </a:r>
            <a:r>
              <a:rPr lang="fr-FR" sz="1200" dirty="0" err="1" smtClean="0">
                <a:cs typeface="Times New Roman" charset="0"/>
              </a:rPr>
              <a:t>Jenison</a:t>
            </a:r>
            <a:r>
              <a:rPr lang="fr-FR" sz="1200" dirty="0" smtClean="0">
                <a:cs typeface="Times New Roman" charset="0"/>
              </a:rPr>
              <a:t>.</a:t>
            </a:r>
          </a:p>
          <a:p>
            <a:pPr eaLnBrk="1" hangingPunct="1">
              <a:lnSpc>
                <a:spcPct val="90000"/>
              </a:lnSpc>
            </a:pPr>
            <a:r>
              <a:rPr lang="fr-FR" sz="1200" dirty="0" smtClean="0">
                <a:cs typeface="Times New Roman" charset="0"/>
              </a:rPr>
              <a:t>Haute Autorité de Santé (2012). </a:t>
            </a:r>
            <a:r>
              <a:rPr lang="fr-FR" sz="1200" i="1" dirty="0" smtClean="0">
                <a:cs typeface="Times New Roman" charset="0"/>
              </a:rPr>
              <a:t>Recommandations des bonnes pratiques auprès des personnes TED</a:t>
            </a:r>
            <a:r>
              <a:rPr lang="fr-FR" sz="1200" dirty="0" smtClean="0">
                <a:cs typeface="Times New Roman" charset="0"/>
              </a:rPr>
              <a:t>, mars. (vérifier référence)</a:t>
            </a:r>
          </a:p>
          <a:p>
            <a:pPr eaLnBrk="1" hangingPunct="1">
              <a:lnSpc>
                <a:spcPct val="90000"/>
              </a:lnSpc>
            </a:pPr>
            <a:r>
              <a:rPr lang="fr-FR" sz="1200" dirty="0" err="1" smtClean="0">
                <a:cs typeface="Times New Roman" charset="0"/>
              </a:rPr>
              <a:t>Lazartigues</a:t>
            </a:r>
            <a:r>
              <a:rPr lang="fr-FR" sz="1200" dirty="0" smtClean="0">
                <a:cs typeface="Times New Roman" charset="0"/>
              </a:rPr>
              <a:t>, A., et Lemonnier, E. (2005). </a:t>
            </a:r>
            <a:r>
              <a:rPr lang="fr-FR" sz="1200" i="1" dirty="0" smtClean="0">
                <a:cs typeface="Times New Roman" charset="0"/>
              </a:rPr>
              <a:t>Vivre et comprendre les troubles autistiques : du repérage précoce à la prise en charge.</a:t>
            </a:r>
            <a:r>
              <a:rPr lang="fr-FR" sz="1200" dirty="0" smtClean="0">
                <a:cs typeface="Times New Roman" charset="0"/>
              </a:rPr>
              <a:t> Paris : Ellipses. </a:t>
            </a:r>
          </a:p>
          <a:p>
            <a:pPr eaLnBrk="1" hangingPunct="1">
              <a:lnSpc>
                <a:spcPct val="90000"/>
              </a:lnSpc>
            </a:pPr>
            <a:r>
              <a:rPr lang="fr-FR" sz="1200" dirty="0" err="1" smtClean="0">
                <a:cs typeface="Times New Roman" charset="0"/>
              </a:rPr>
              <a:t>Leaf</a:t>
            </a:r>
            <a:r>
              <a:rPr lang="fr-FR" sz="1200" dirty="0" smtClean="0">
                <a:cs typeface="Times New Roman" charset="0"/>
              </a:rPr>
              <a:t>, R., et Mc </a:t>
            </a:r>
            <a:r>
              <a:rPr lang="fr-FR" sz="1200" dirty="0" err="1" smtClean="0">
                <a:cs typeface="Times New Roman" charset="0"/>
              </a:rPr>
              <a:t>Eachin</a:t>
            </a:r>
            <a:r>
              <a:rPr lang="fr-FR" sz="1200" dirty="0" smtClean="0">
                <a:cs typeface="Times New Roman" charset="0"/>
              </a:rPr>
              <a:t>, J. (2006). </a:t>
            </a:r>
            <a:r>
              <a:rPr lang="fr-FR" sz="1200" i="1" dirty="0" smtClean="0">
                <a:cs typeface="Times New Roman" charset="0"/>
              </a:rPr>
              <a:t>Autisme et ABA : une pédagogie du progrès</a:t>
            </a:r>
            <a:r>
              <a:rPr lang="fr-FR" sz="1200" dirty="0" smtClean="0">
                <a:cs typeface="Times New Roman" charset="0"/>
              </a:rPr>
              <a:t>. Paris : Pearson </a:t>
            </a:r>
            <a:r>
              <a:rPr lang="fr-FR" sz="1200" dirty="0" err="1" smtClean="0">
                <a:cs typeface="Times New Roman" charset="0"/>
              </a:rPr>
              <a:t>education</a:t>
            </a:r>
            <a:r>
              <a:rPr lang="fr-FR" sz="1200" dirty="0" smtClean="0">
                <a:cs typeface="Times New Roman" charset="0"/>
              </a:rPr>
              <a:t>.</a:t>
            </a:r>
          </a:p>
          <a:p>
            <a:pPr eaLnBrk="1" hangingPunct="1">
              <a:lnSpc>
                <a:spcPct val="90000"/>
              </a:lnSpc>
            </a:pPr>
            <a:r>
              <a:rPr lang="fr-FR" sz="1200" dirty="0" err="1" smtClean="0">
                <a:cs typeface="Times New Roman" charset="0"/>
              </a:rPr>
              <a:t>Lenfant</a:t>
            </a:r>
            <a:r>
              <a:rPr lang="fr-FR" sz="1200" dirty="0" smtClean="0">
                <a:cs typeface="Times New Roman" charset="0"/>
              </a:rPr>
              <a:t>, A.Y, &amp; Leroy, C. (2011). Autisme: l’accès aux apprentissages: pour une pédagogie du lien. Paris: </a:t>
            </a:r>
            <a:r>
              <a:rPr lang="fr-FR" sz="1200" dirty="0" err="1" smtClean="0">
                <a:cs typeface="Times New Roman" charset="0"/>
              </a:rPr>
              <a:t>Dunod</a:t>
            </a:r>
            <a:r>
              <a:rPr lang="fr-FR" sz="1200" dirty="0" smtClean="0">
                <a:cs typeface="Times New Roman" charset="0"/>
              </a:rPr>
              <a:t>.</a:t>
            </a:r>
          </a:p>
          <a:p>
            <a:pPr eaLnBrk="1" hangingPunct="1">
              <a:lnSpc>
                <a:spcPct val="90000"/>
              </a:lnSpc>
            </a:pPr>
            <a:r>
              <a:rPr lang="fr-FR" sz="1200" dirty="0" err="1" smtClean="0">
                <a:cs typeface="Times New Roman" charset="0"/>
              </a:rPr>
              <a:t>Motron</a:t>
            </a:r>
            <a:r>
              <a:rPr lang="fr-FR" sz="1200" dirty="0" smtClean="0">
                <a:cs typeface="Times New Roman" charset="0"/>
              </a:rPr>
              <a:t>, L. (2004). </a:t>
            </a:r>
            <a:r>
              <a:rPr lang="fr-FR" sz="1200" i="1" dirty="0" smtClean="0">
                <a:cs typeface="Times New Roman" charset="0"/>
              </a:rPr>
              <a:t>L’autisme, une autre intelligence, diagnostic, cognition et support des personnes autistes sans déficience intellectuelle</a:t>
            </a:r>
            <a:r>
              <a:rPr lang="fr-FR" sz="1200" dirty="0" smtClean="0">
                <a:cs typeface="Times New Roman" charset="0"/>
              </a:rPr>
              <a:t>. Sprimont : Pierre </a:t>
            </a:r>
            <a:r>
              <a:rPr lang="fr-FR" sz="1200" dirty="0" err="1" smtClean="0">
                <a:cs typeface="Times New Roman" charset="0"/>
              </a:rPr>
              <a:t>Mardaga</a:t>
            </a:r>
            <a:r>
              <a:rPr lang="fr-FR" sz="1200" dirty="0" smtClean="0">
                <a:cs typeface="Times New Roman" charset="0"/>
              </a:rPr>
              <a:t> Editeur.</a:t>
            </a:r>
          </a:p>
          <a:p>
            <a:pPr eaLnBrk="1" hangingPunct="1">
              <a:lnSpc>
                <a:spcPct val="90000"/>
              </a:lnSpc>
            </a:pPr>
            <a:r>
              <a:rPr lang="fr-FR" sz="1200" dirty="0"/>
              <a:t>Pratiques pédagogiques efficaces pour les élèves atteints de troubles du spectre autistique (2007)  in : </a:t>
            </a:r>
            <a:r>
              <a:rPr lang="fr-FR" sz="1200" dirty="0" smtClean="0"/>
              <a:t>www.edu.gov.on.ca</a:t>
            </a:r>
            <a:endParaRPr lang="fr-FR" sz="1200" dirty="0" smtClean="0">
              <a:cs typeface="Times New Roman" charset="0"/>
            </a:endParaRPr>
          </a:p>
          <a:p>
            <a:pPr eaLnBrk="1" hangingPunct="1">
              <a:lnSpc>
                <a:spcPct val="90000"/>
              </a:lnSpc>
            </a:pPr>
            <a:r>
              <a:rPr lang="fr-FR" sz="1200" dirty="0"/>
              <a:t>Patrice, R.</a:t>
            </a:r>
            <a:r>
              <a:rPr lang="fr-FR" sz="1200" i="1" dirty="0"/>
              <a:t> </a:t>
            </a:r>
            <a:r>
              <a:rPr lang="fr-FR" sz="1200" dirty="0"/>
              <a:t>( 2012) </a:t>
            </a:r>
            <a:r>
              <a:rPr lang="fr-FR" sz="1200" i="1" dirty="0"/>
              <a:t>Les technologies usuelles de l'information et de la communication au service des élèves autistes et de leurs enseignants</a:t>
            </a:r>
            <a:r>
              <a:rPr lang="fr-FR" sz="1200" dirty="0"/>
              <a:t> La nouvelle revue de l’ASH, N°59, pp</a:t>
            </a:r>
          </a:p>
          <a:p>
            <a:pPr eaLnBrk="1" hangingPunct="1">
              <a:lnSpc>
                <a:spcPct val="90000"/>
              </a:lnSpc>
            </a:pPr>
            <a:r>
              <a:rPr lang="fr-FR" sz="1200" dirty="0" err="1" smtClean="0">
                <a:cs typeface="Times New Roman" charset="0"/>
              </a:rPr>
              <a:t>Rogé</a:t>
            </a:r>
            <a:r>
              <a:rPr lang="fr-FR" sz="1200" dirty="0" smtClean="0">
                <a:cs typeface="Times New Roman" charset="0"/>
              </a:rPr>
              <a:t>, B. (2003). </a:t>
            </a:r>
            <a:r>
              <a:rPr lang="fr-FR" sz="1200" i="1" dirty="0" smtClean="0">
                <a:cs typeface="Times New Roman" charset="0"/>
              </a:rPr>
              <a:t>Autisme, comprendre et agir</a:t>
            </a:r>
            <a:r>
              <a:rPr lang="fr-FR" sz="1200" dirty="0" smtClean="0">
                <a:cs typeface="Times New Roman" charset="0"/>
              </a:rPr>
              <a:t>. Paris : </a:t>
            </a:r>
            <a:r>
              <a:rPr lang="fr-FR" sz="1200" dirty="0" err="1" smtClean="0">
                <a:cs typeface="Times New Roman" charset="0"/>
              </a:rPr>
              <a:t>Dunod</a:t>
            </a:r>
            <a:r>
              <a:rPr lang="fr-FR" sz="1200" dirty="0" smtClean="0">
                <a:cs typeface="Times New Roman" charset="0"/>
              </a:rPr>
              <a:t>.</a:t>
            </a:r>
          </a:p>
          <a:p>
            <a:pPr eaLnBrk="1" hangingPunct="1">
              <a:lnSpc>
                <a:spcPct val="90000"/>
              </a:lnSpc>
            </a:pPr>
            <a:r>
              <a:rPr lang="fr-FR" sz="1200" dirty="0" err="1" smtClean="0">
                <a:cs typeface="Times New Roman" charset="0"/>
              </a:rPr>
              <a:t>Schopler</a:t>
            </a:r>
            <a:r>
              <a:rPr lang="fr-FR" sz="1200" dirty="0" smtClean="0">
                <a:cs typeface="Times New Roman" charset="0"/>
              </a:rPr>
              <a:t>, E. (1996, 1</a:t>
            </a:r>
            <a:r>
              <a:rPr lang="fr-FR" sz="1200" baseline="30000" dirty="0" smtClean="0">
                <a:cs typeface="Times New Roman" charset="0"/>
              </a:rPr>
              <a:t>ère</a:t>
            </a:r>
            <a:r>
              <a:rPr lang="fr-FR" sz="1200" dirty="0" smtClean="0">
                <a:cs typeface="Times New Roman" charset="0"/>
              </a:rPr>
              <a:t> </a:t>
            </a:r>
            <a:r>
              <a:rPr lang="fr-FR" sz="1200" dirty="0" err="1" smtClean="0">
                <a:cs typeface="Times New Roman" charset="0"/>
              </a:rPr>
              <a:t>ed</a:t>
            </a:r>
            <a:r>
              <a:rPr lang="fr-FR" sz="1200" dirty="0" smtClean="0">
                <a:cs typeface="Times New Roman" charset="0"/>
              </a:rPr>
              <a:t> : 1994</a:t>
            </a:r>
            <a:r>
              <a:rPr lang="fr-FR" sz="1200" i="1" dirty="0" smtClean="0">
                <a:cs typeface="Times New Roman" charset="0"/>
              </a:rPr>
              <a:t>). Profil psycho-éducatif révisé (PEP-R).</a:t>
            </a:r>
            <a:r>
              <a:rPr lang="fr-FR" sz="1200" dirty="0" smtClean="0">
                <a:cs typeface="Times New Roman" charset="0"/>
              </a:rPr>
              <a:t> Bruxelles : De Boeck.</a:t>
            </a:r>
          </a:p>
          <a:p>
            <a:pPr eaLnBrk="1" hangingPunct="1">
              <a:lnSpc>
                <a:spcPct val="90000"/>
              </a:lnSpc>
            </a:pPr>
            <a:r>
              <a:rPr lang="fr-FR" sz="1200" dirty="0" err="1" smtClean="0">
                <a:cs typeface="Times New Roman" charset="0"/>
              </a:rPr>
              <a:t>Schopler</a:t>
            </a:r>
            <a:r>
              <a:rPr lang="fr-FR" sz="1200" dirty="0" smtClean="0">
                <a:cs typeface="Times New Roman" charset="0"/>
              </a:rPr>
              <a:t>, E., Lansing, M., &amp; Waters, L. (2001). </a:t>
            </a:r>
            <a:r>
              <a:rPr lang="fr-FR" sz="1200" i="1" dirty="0" smtClean="0">
                <a:cs typeface="Times New Roman" charset="0"/>
              </a:rPr>
              <a:t>Activités d’enseignement pour enfants autistes.</a:t>
            </a:r>
            <a:r>
              <a:rPr lang="fr-FR" sz="1200" dirty="0" smtClean="0">
                <a:cs typeface="Times New Roman" charset="0"/>
              </a:rPr>
              <a:t> Paris : Masson.</a:t>
            </a:r>
          </a:p>
          <a:p>
            <a:pPr eaLnBrk="1" hangingPunct="1">
              <a:lnSpc>
                <a:spcPct val="90000"/>
              </a:lnSpc>
            </a:pPr>
            <a:endParaRPr lang="fr-FR" sz="1200" dirty="0" smtClean="0">
              <a:cs typeface="Times New Roman" charset="0"/>
            </a:endParaRPr>
          </a:p>
          <a:p>
            <a:pPr eaLnBrk="1" hangingPunct="1">
              <a:lnSpc>
                <a:spcPct val="90000"/>
              </a:lnSpc>
            </a:pPr>
            <a:endParaRPr lang="fr-FR" sz="1200" dirty="0" smtClean="0">
              <a:cs typeface="Times New Roman" charset="0"/>
            </a:endParaRPr>
          </a:p>
          <a:p>
            <a:pPr marL="0" indent="0" eaLnBrk="1" hangingPunct="1">
              <a:lnSpc>
                <a:spcPct val="90000"/>
              </a:lnSpc>
              <a:buNone/>
            </a:pPr>
            <a:endParaRPr lang="fr-FR" sz="1600" dirty="0" smtClean="0">
              <a:cs typeface="Times New Roman"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6083">
                                            <p:txEl>
                                              <p:pRg st="0" end="0"/>
                                            </p:txEl>
                                          </p:spTgt>
                                        </p:tgtEl>
                                        <p:attrNameLst>
                                          <p:attrName>style.visibility</p:attrName>
                                        </p:attrNameLst>
                                      </p:cBhvr>
                                      <p:to>
                                        <p:strVal val="visible"/>
                                      </p:to>
                                    </p:set>
                                    <p:animEffect transition="in" filter="wipe(left)">
                                      <p:cBhvr>
                                        <p:cTn id="7" dur="500"/>
                                        <p:tgtEl>
                                          <p:spTgt spid="4608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6083">
                                            <p:txEl>
                                              <p:pRg st="1" end="1"/>
                                            </p:txEl>
                                          </p:spTgt>
                                        </p:tgtEl>
                                        <p:attrNameLst>
                                          <p:attrName>style.visibility</p:attrName>
                                        </p:attrNameLst>
                                      </p:cBhvr>
                                      <p:to>
                                        <p:strVal val="visible"/>
                                      </p:to>
                                    </p:set>
                                    <p:animEffect transition="in" filter="wipe(left)">
                                      <p:cBhvr>
                                        <p:cTn id="12" dur="500"/>
                                        <p:tgtEl>
                                          <p:spTgt spid="4608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6083">
                                            <p:txEl>
                                              <p:pRg st="2" end="2"/>
                                            </p:txEl>
                                          </p:spTgt>
                                        </p:tgtEl>
                                        <p:attrNameLst>
                                          <p:attrName>style.visibility</p:attrName>
                                        </p:attrNameLst>
                                      </p:cBhvr>
                                      <p:to>
                                        <p:strVal val="visible"/>
                                      </p:to>
                                    </p:set>
                                    <p:animEffect transition="in" filter="wipe(left)">
                                      <p:cBhvr>
                                        <p:cTn id="17" dur="500"/>
                                        <p:tgtEl>
                                          <p:spTgt spid="4608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6083">
                                            <p:txEl>
                                              <p:pRg st="3" end="3"/>
                                            </p:txEl>
                                          </p:spTgt>
                                        </p:tgtEl>
                                        <p:attrNameLst>
                                          <p:attrName>style.visibility</p:attrName>
                                        </p:attrNameLst>
                                      </p:cBhvr>
                                      <p:to>
                                        <p:strVal val="visible"/>
                                      </p:to>
                                    </p:set>
                                    <p:animEffect transition="in" filter="wipe(left)">
                                      <p:cBhvr>
                                        <p:cTn id="22" dur="500"/>
                                        <p:tgtEl>
                                          <p:spTgt spid="4608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6083">
                                            <p:txEl>
                                              <p:pRg st="4" end="4"/>
                                            </p:txEl>
                                          </p:spTgt>
                                        </p:tgtEl>
                                        <p:attrNameLst>
                                          <p:attrName>style.visibility</p:attrName>
                                        </p:attrNameLst>
                                      </p:cBhvr>
                                      <p:to>
                                        <p:strVal val="visible"/>
                                      </p:to>
                                    </p:set>
                                    <p:animEffect transition="in" filter="wipe(left)">
                                      <p:cBhvr>
                                        <p:cTn id="27" dur="500"/>
                                        <p:tgtEl>
                                          <p:spTgt spid="4608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6083">
                                            <p:txEl>
                                              <p:pRg st="5" end="5"/>
                                            </p:txEl>
                                          </p:spTgt>
                                        </p:tgtEl>
                                        <p:attrNameLst>
                                          <p:attrName>style.visibility</p:attrName>
                                        </p:attrNameLst>
                                      </p:cBhvr>
                                      <p:to>
                                        <p:strVal val="visible"/>
                                      </p:to>
                                    </p:set>
                                    <p:animEffect transition="in" filter="wipe(left)">
                                      <p:cBhvr>
                                        <p:cTn id="32" dur="500"/>
                                        <p:tgtEl>
                                          <p:spTgt spid="4608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46083">
                                            <p:txEl>
                                              <p:pRg st="6" end="6"/>
                                            </p:txEl>
                                          </p:spTgt>
                                        </p:tgtEl>
                                        <p:attrNameLst>
                                          <p:attrName>style.visibility</p:attrName>
                                        </p:attrNameLst>
                                      </p:cBhvr>
                                      <p:to>
                                        <p:strVal val="visible"/>
                                      </p:to>
                                    </p:set>
                                    <p:animEffect transition="in" filter="wipe(left)">
                                      <p:cBhvr>
                                        <p:cTn id="37" dur="500"/>
                                        <p:tgtEl>
                                          <p:spTgt spid="46083">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46083">
                                            <p:txEl>
                                              <p:pRg st="7" end="7"/>
                                            </p:txEl>
                                          </p:spTgt>
                                        </p:tgtEl>
                                        <p:attrNameLst>
                                          <p:attrName>style.visibility</p:attrName>
                                        </p:attrNameLst>
                                      </p:cBhvr>
                                      <p:to>
                                        <p:strVal val="visible"/>
                                      </p:to>
                                    </p:set>
                                    <p:animEffect transition="in" filter="wipe(left)">
                                      <p:cBhvr>
                                        <p:cTn id="42" dur="500"/>
                                        <p:tgtEl>
                                          <p:spTgt spid="46083">
                                            <p:txEl>
                                              <p:pRg st="7" end="7"/>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46083">
                                            <p:txEl>
                                              <p:pRg st="8" end="8"/>
                                            </p:txEl>
                                          </p:spTgt>
                                        </p:tgtEl>
                                        <p:attrNameLst>
                                          <p:attrName>style.visibility</p:attrName>
                                        </p:attrNameLst>
                                      </p:cBhvr>
                                      <p:to>
                                        <p:strVal val="visible"/>
                                      </p:to>
                                    </p:set>
                                    <p:animEffect transition="in" filter="wipe(left)">
                                      <p:cBhvr>
                                        <p:cTn id="47" dur="500"/>
                                        <p:tgtEl>
                                          <p:spTgt spid="4608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46083">
                                            <p:txEl>
                                              <p:pRg st="9" end="9"/>
                                            </p:txEl>
                                          </p:spTgt>
                                        </p:tgtEl>
                                        <p:attrNameLst>
                                          <p:attrName>style.visibility</p:attrName>
                                        </p:attrNameLst>
                                      </p:cBhvr>
                                      <p:to>
                                        <p:strVal val="visible"/>
                                      </p:to>
                                    </p:set>
                                    <p:animEffect transition="in" filter="wipe(left)">
                                      <p:cBhvr>
                                        <p:cTn id="52" dur="500"/>
                                        <p:tgtEl>
                                          <p:spTgt spid="4608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46083">
                                            <p:txEl>
                                              <p:pRg st="10" end="10"/>
                                            </p:txEl>
                                          </p:spTgt>
                                        </p:tgtEl>
                                        <p:attrNameLst>
                                          <p:attrName>style.visibility</p:attrName>
                                        </p:attrNameLst>
                                      </p:cBhvr>
                                      <p:to>
                                        <p:strVal val="visible"/>
                                      </p:to>
                                    </p:set>
                                    <p:animEffect transition="in" filter="wipe(left)">
                                      <p:cBhvr>
                                        <p:cTn id="57" dur="500"/>
                                        <p:tgtEl>
                                          <p:spTgt spid="46083">
                                            <p:txEl>
                                              <p:pRg st="10" end="10"/>
                                            </p:txEl>
                                          </p:spTgt>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8" fill="hold" grpId="0" nodeType="clickEffect">
                                  <p:stCondLst>
                                    <p:cond delay="0"/>
                                  </p:stCondLst>
                                  <p:childTnLst>
                                    <p:set>
                                      <p:cBhvr>
                                        <p:cTn id="61" dur="1" fill="hold">
                                          <p:stCondLst>
                                            <p:cond delay="0"/>
                                          </p:stCondLst>
                                        </p:cTn>
                                        <p:tgtEl>
                                          <p:spTgt spid="46083">
                                            <p:txEl>
                                              <p:pRg st="11" end="11"/>
                                            </p:txEl>
                                          </p:spTgt>
                                        </p:tgtEl>
                                        <p:attrNameLst>
                                          <p:attrName>style.visibility</p:attrName>
                                        </p:attrNameLst>
                                      </p:cBhvr>
                                      <p:to>
                                        <p:strVal val="visible"/>
                                      </p:to>
                                    </p:set>
                                    <p:animEffect transition="in" filter="wipe(left)">
                                      <p:cBhvr>
                                        <p:cTn id="62" dur="500"/>
                                        <p:tgtEl>
                                          <p:spTgt spid="46083">
                                            <p:txEl>
                                              <p:pRg st="11" end="11"/>
                                            </p:txEl>
                                          </p:spTgt>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22" presetClass="entr" presetSubtype="8" fill="hold" grpId="0" nodeType="clickEffect">
                                  <p:stCondLst>
                                    <p:cond delay="0"/>
                                  </p:stCondLst>
                                  <p:childTnLst>
                                    <p:set>
                                      <p:cBhvr>
                                        <p:cTn id="66" dur="1" fill="hold">
                                          <p:stCondLst>
                                            <p:cond delay="0"/>
                                          </p:stCondLst>
                                        </p:cTn>
                                        <p:tgtEl>
                                          <p:spTgt spid="46083">
                                            <p:txEl>
                                              <p:pRg st="12" end="12"/>
                                            </p:txEl>
                                          </p:spTgt>
                                        </p:tgtEl>
                                        <p:attrNameLst>
                                          <p:attrName>style.visibility</p:attrName>
                                        </p:attrNameLst>
                                      </p:cBhvr>
                                      <p:to>
                                        <p:strVal val="visible"/>
                                      </p:to>
                                    </p:set>
                                    <p:animEffect transition="in" filter="wipe(left)">
                                      <p:cBhvr>
                                        <p:cTn id="67" dur="500"/>
                                        <p:tgtEl>
                                          <p:spTgt spid="46083">
                                            <p:txEl>
                                              <p:pRg st="12" end="12"/>
                                            </p:txEl>
                                          </p:spTgt>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22" presetClass="entr" presetSubtype="8" fill="hold" grpId="0" nodeType="clickEffect">
                                  <p:stCondLst>
                                    <p:cond delay="0"/>
                                  </p:stCondLst>
                                  <p:childTnLst>
                                    <p:set>
                                      <p:cBhvr>
                                        <p:cTn id="71" dur="1" fill="hold">
                                          <p:stCondLst>
                                            <p:cond delay="0"/>
                                          </p:stCondLst>
                                        </p:cTn>
                                        <p:tgtEl>
                                          <p:spTgt spid="46083">
                                            <p:txEl>
                                              <p:pRg st="13" end="13"/>
                                            </p:txEl>
                                          </p:spTgt>
                                        </p:tgtEl>
                                        <p:attrNameLst>
                                          <p:attrName>style.visibility</p:attrName>
                                        </p:attrNameLst>
                                      </p:cBhvr>
                                      <p:to>
                                        <p:strVal val="visible"/>
                                      </p:to>
                                    </p:set>
                                    <p:animEffect transition="in" filter="wipe(left)">
                                      <p:cBhvr>
                                        <p:cTn id="72" dur="500"/>
                                        <p:tgtEl>
                                          <p:spTgt spid="46083">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grpId="0" nodeType="clickEffect">
                                  <p:stCondLst>
                                    <p:cond delay="0"/>
                                  </p:stCondLst>
                                  <p:childTnLst>
                                    <p:set>
                                      <p:cBhvr>
                                        <p:cTn id="76" dur="1" fill="hold">
                                          <p:stCondLst>
                                            <p:cond delay="0"/>
                                          </p:stCondLst>
                                        </p:cTn>
                                        <p:tgtEl>
                                          <p:spTgt spid="46083">
                                            <p:txEl>
                                              <p:pRg st="14" end="14"/>
                                            </p:txEl>
                                          </p:spTgt>
                                        </p:tgtEl>
                                        <p:attrNameLst>
                                          <p:attrName>style.visibility</p:attrName>
                                        </p:attrNameLst>
                                      </p:cBhvr>
                                      <p:to>
                                        <p:strVal val="visible"/>
                                      </p:to>
                                    </p:set>
                                    <p:animEffect transition="in" filter="wipe(left)">
                                      <p:cBhvr>
                                        <p:cTn id="77" dur="500"/>
                                        <p:tgtEl>
                                          <p:spTgt spid="46083">
                                            <p:txEl>
                                              <p:pRg st="14" end="14"/>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grpId="0" nodeType="clickEffect">
                                  <p:stCondLst>
                                    <p:cond delay="0"/>
                                  </p:stCondLst>
                                  <p:childTnLst>
                                    <p:set>
                                      <p:cBhvr>
                                        <p:cTn id="81" dur="1" fill="hold">
                                          <p:stCondLst>
                                            <p:cond delay="0"/>
                                          </p:stCondLst>
                                        </p:cTn>
                                        <p:tgtEl>
                                          <p:spTgt spid="46083">
                                            <p:txEl>
                                              <p:pRg st="15" end="15"/>
                                            </p:txEl>
                                          </p:spTgt>
                                        </p:tgtEl>
                                        <p:attrNameLst>
                                          <p:attrName>style.visibility</p:attrName>
                                        </p:attrNameLst>
                                      </p:cBhvr>
                                      <p:to>
                                        <p:strVal val="visible"/>
                                      </p:to>
                                    </p:set>
                                    <p:animEffect transition="in" filter="wipe(left)">
                                      <p:cBhvr>
                                        <p:cTn id="82" dur="500"/>
                                        <p:tgtEl>
                                          <p:spTgt spid="46083">
                                            <p:txEl>
                                              <p:pRg st="15" end="15"/>
                                            </p:txEl>
                                          </p:spTgt>
                                        </p:tgtEl>
                                      </p:cBhvr>
                                    </p:animEffect>
                                  </p:childTnLst>
                                </p:cTn>
                              </p:par>
                            </p:childTnLst>
                          </p:cTn>
                        </p:par>
                      </p:childTnLst>
                    </p:cTn>
                  </p:par>
                  <p:par>
                    <p:cTn id="83" fill="hold" nodeType="clickPar">
                      <p:stCondLst>
                        <p:cond delay="indefinite"/>
                      </p:stCondLst>
                      <p:childTnLst>
                        <p:par>
                          <p:cTn id="84" fill="hold" nodeType="withGroup">
                            <p:stCondLst>
                              <p:cond delay="0"/>
                            </p:stCondLst>
                            <p:childTnLst>
                              <p:par>
                                <p:cTn id="85" presetID="22" presetClass="entr" presetSubtype="8" fill="hold" grpId="0" nodeType="clickEffect">
                                  <p:stCondLst>
                                    <p:cond delay="0"/>
                                  </p:stCondLst>
                                  <p:childTnLst>
                                    <p:set>
                                      <p:cBhvr>
                                        <p:cTn id="86" dur="1" fill="hold">
                                          <p:stCondLst>
                                            <p:cond delay="0"/>
                                          </p:stCondLst>
                                        </p:cTn>
                                        <p:tgtEl>
                                          <p:spTgt spid="46083">
                                            <p:txEl>
                                              <p:pRg st="16" end="16"/>
                                            </p:txEl>
                                          </p:spTgt>
                                        </p:tgtEl>
                                        <p:attrNameLst>
                                          <p:attrName>style.visibility</p:attrName>
                                        </p:attrNameLst>
                                      </p:cBhvr>
                                      <p:to>
                                        <p:strVal val="visible"/>
                                      </p:to>
                                    </p:set>
                                    <p:animEffect transition="in" filter="wipe(left)">
                                      <p:cBhvr>
                                        <p:cTn id="87" dur="500"/>
                                        <p:tgtEl>
                                          <p:spTgt spid="46083">
                                            <p:txEl>
                                              <p:pRg st="16" end="16"/>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22" presetClass="entr" presetSubtype="8" fill="hold" grpId="0" nodeType="clickEffect">
                                  <p:stCondLst>
                                    <p:cond delay="0"/>
                                  </p:stCondLst>
                                  <p:childTnLst>
                                    <p:set>
                                      <p:cBhvr>
                                        <p:cTn id="91" dur="1" fill="hold">
                                          <p:stCondLst>
                                            <p:cond delay="0"/>
                                          </p:stCondLst>
                                        </p:cTn>
                                        <p:tgtEl>
                                          <p:spTgt spid="46083">
                                            <p:txEl>
                                              <p:pRg st="17" end="17"/>
                                            </p:txEl>
                                          </p:spTgt>
                                        </p:tgtEl>
                                        <p:attrNameLst>
                                          <p:attrName>style.visibility</p:attrName>
                                        </p:attrNameLst>
                                      </p:cBhvr>
                                      <p:to>
                                        <p:strVal val="visible"/>
                                      </p:to>
                                    </p:set>
                                    <p:animEffect transition="in" filter="wipe(left)">
                                      <p:cBhvr>
                                        <p:cTn id="92" dur="500"/>
                                        <p:tgtEl>
                                          <p:spTgt spid="46083">
                                            <p:txEl>
                                              <p:pRg st="17" end="17"/>
                                            </p:txEl>
                                          </p:spTgt>
                                        </p:tgtEl>
                                      </p:cBhvr>
                                    </p:animEffect>
                                  </p:childTnLst>
                                </p:cTn>
                              </p:par>
                            </p:childTnLst>
                          </p:cTn>
                        </p:par>
                      </p:childTnLst>
                    </p:cTn>
                  </p:par>
                  <p:par>
                    <p:cTn id="93" fill="hold" nodeType="clickPar">
                      <p:stCondLst>
                        <p:cond delay="indefinite"/>
                      </p:stCondLst>
                      <p:childTnLst>
                        <p:par>
                          <p:cTn id="94" fill="hold" nodeType="withGroup">
                            <p:stCondLst>
                              <p:cond delay="0"/>
                            </p:stCondLst>
                            <p:childTnLst>
                              <p:par>
                                <p:cTn id="95" presetID="22" presetClass="entr" presetSubtype="8" fill="hold" grpId="0" nodeType="clickEffect">
                                  <p:stCondLst>
                                    <p:cond delay="0"/>
                                  </p:stCondLst>
                                  <p:childTnLst>
                                    <p:set>
                                      <p:cBhvr>
                                        <p:cTn id="96" dur="1" fill="hold">
                                          <p:stCondLst>
                                            <p:cond delay="0"/>
                                          </p:stCondLst>
                                        </p:cTn>
                                        <p:tgtEl>
                                          <p:spTgt spid="46083">
                                            <p:txEl>
                                              <p:pRg st="18" end="18"/>
                                            </p:txEl>
                                          </p:spTgt>
                                        </p:tgtEl>
                                        <p:attrNameLst>
                                          <p:attrName>style.visibility</p:attrName>
                                        </p:attrNameLst>
                                      </p:cBhvr>
                                      <p:to>
                                        <p:strVal val="visible"/>
                                      </p:to>
                                    </p:set>
                                    <p:animEffect transition="in" filter="wipe(left)">
                                      <p:cBhvr>
                                        <p:cTn id="97" dur="500"/>
                                        <p:tgtEl>
                                          <p:spTgt spid="46083">
                                            <p:txEl>
                                              <p:pRg st="18" end="18"/>
                                            </p:txEl>
                                          </p:spTgt>
                                        </p:tgtEl>
                                      </p:cBhvr>
                                    </p:animEffect>
                                  </p:childTnLst>
                                </p:cTn>
                              </p:par>
                            </p:childTnLst>
                          </p:cTn>
                        </p:par>
                      </p:childTnLst>
                    </p:cTn>
                  </p:par>
                  <p:par>
                    <p:cTn id="98" fill="hold" nodeType="clickPar">
                      <p:stCondLst>
                        <p:cond delay="indefinite"/>
                      </p:stCondLst>
                      <p:childTnLst>
                        <p:par>
                          <p:cTn id="99" fill="hold" nodeType="withGroup">
                            <p:stCondLst>
                              <p:cond delay="0"/>
                            </p:stCondLst>
                            <p:childTnLst>
                              <p:par>
                                <p:cTn id="100" presetID="22" presetClass="entr" presetSubtype="8" fill="hold" grpId="0" nodeType="clickEffect">
                                  <p:stCondLst>
                                    <p:cond delay="0"/>
                                  </p:stCondLst>
                                  <p:childTnLst>
                                    <p:set>
                                      <p:cBhvr>
                                        <p:cTn id="101" dur="1" fill="hold">
                                          <p:stCondLst>
                                            <p:cond delay="0"/>
                                          </p:stCondLst>
                                        </p:cTn>
                                        <p:tgtEl>
                                          <p:spTgt spid="46083">
                                            <p:txEl>
                                              <p:pRg st="19" end="19"/>
                                            </p:txEl>
                                          </p:spTgt>
                                        </p:tgtEl>
                                        <p:attrNameLst>
                                          <p:attrName>style.visibility</p:attrName>
                                        </p:attrNameLst>
                                      </p:cBhvr>
                                      <p:to>
                                        <p:strVal val="visible"/>
                                      </p:to>
                                    </p:set>
                                    <p:animEffect transition="in" filter="wipe(left)">
                                      <p:cBhvr>
                                        <p:cTn id="102" dur="500"/>
                                        <p:tgtEl>
                                          <p:spTgt spid="46083">
                                            <p:txEl>
                                              <p:pRg st="19" end="1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3" grpId="0" build="p"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600" dirty="0" smtClean="0"/>
              <a:t>Quelques films pour s’</a:t>
            </a:r>
            <a:r>
              <a:rPr lang="fr-FR" sz="3600" dirty="0" err="1" smtClean="0"/>
              <a:t>autoformer</a:t>
            </a:r>
            <a:r>
              <a:rPr lang="fr-FR" sz="3600" dirty="0" smtClean="0"/>
              <a:t> (via canal autisme)</a:t>
            </a:r>
            <a:endParaRPr lang="fr-FR" sz="3600" dirty="0"/>
          </a:p>
        </p:txBody>
      </p:sp>
      <p:sp>
        <p:nvSpPr>
          <p:cNvPr id="3" name="Espace réservé du contenu 2"/>
          <p:cNvSpPr>
            <a:spLocks noGrp="1"/>
          </p:cNvSpPr>
          <p:nvPr>
            <p:ph idx="1"/>
          </p:nvPr>
        </p:nvSpPr>
        <p:spPr>
          <a:xfrm>
            <a:off x="685800" y="1700808"/>
            <a:ext cx="7772400" cy="5157192"/>
          </a:xfrm>
        </p:spPr>
        <p:txBody>
          <a:bodyPr/>
          <a:lstStyle/>
          <a:p>
            <a:r>
              <a:rPr lang="fr-FR" sz="1800" dirty="0"/>
              <a:t>"L'AVS ou l'enseignant de votre enfant autiste cherche à se former à l'autisme ? Pensez aux formations vidéos de Canal Autisme (émanation du CNED) : </a:t>
            </a:r>
            <a:r>
              <a:rPr lang="fr-FR" sz="1800" dirty="0">
                <a:hlinkClick r:id="rId2"/>
              </a:rPr>
              <a:t>http://canalautisme.weebly.com</a:t>
            </a:r>
            <a:endParaRPr lang="fr-FR" sz="1800" dirty="0"/>
          </a:p>
          <a:p>
            <a:r>
              <a:rPr lang="fr-FR" sz="1800" dirty="0"/>
              <a:t>Les formations sont gratuites pour les personnels de l'Education Nationale dès lors qu'ils demandent un accès avec leur adresse mail de l'Education Nationale. Pour les AVS (qui n'en ont pas), il suffit que l'enseignant demande un accès pour eux/elles.</a:t>
            </a:r>
          </a:p>
          <a:p>
            <a:r>
              <a:rPr lang="fr-FR" sz="1800" dirty="0"/>
              <a:t>Présentation en vidéo de Canal Autisme : </a:t>
            </a:r>
            <a:r>
              <a:rPr lang="fr-FR" sz="1800" dirty="0">
                <a:hlinkClick r:id="rId3"/>
              </a:rPr>
              <a:t>https://www.youtube.com/watch?v=tMKOidPkO20</a:t>
            </a:r>
            <a:endParaRPr lang="fr-FR" sz="1800" dirty="0"/>
          </a:p>
          <a:p>
            <a:r>
              <a:rPr lang="fr-FR" sz="1800" dirty="0"/>
              <a:t>Catalogue des formations : </a:t>
            </a:r>
            <a:r>
              <a:rPr lang="fr-FR" sz="1800" dirty="0">
                <a:hlinkClick r:id="rId4"/>
              </a:rPr>
              <a:t>http://canalautismev1.weebly.com/catalogue-des-formations.html</a:t>
            </a:r>
            <a:r>
              <a:rPr lang="fr-FR" sz="1800" dirty="0"/>
              <a:t/>
            </a:r>
            <a:br>
              <a:rPr lang="fr-FR" sz="1800" dirty="0"/>
            </a:br>
            <a:r>
              <a:rPr lang="fr-FR" sz="1800" dirty="0"/>
              <a:t>- Comprendre le fonctionnement autistique et pointer les incidences sur les apprentissages</a:t>
            </a:r>
            <a:br>
              <a:rPr lang="fr-FR" sz="1800" dirty="0"/>
            </a:br>
            <a:r>
              <a:rPr lang="fr-FR" sz="1800" dirty="0"/>
              <a:t>- ABA (Analyse Appliquée du Comportement) - Initiation</a:t>
            </a:r>
            <a:br>
              <a:rPr lang="fr-FR" sz="1800" dirty="0"/>
            </a:br>
            <a:r>
              <a:rPr lang="fr-FR" sz="1800" dirty="0"/>
              <a:t>- La communication améliorée et alternative (CAA)</a:t>
            </a:r>
            <a:br>
              <a:rPr lang="fr-FR" sz="1800" dirty="0"/>
            </a:br>
            <a:r>
              <a:rPr lang="fr-FR" sz="1800" dirty="0"/>
              <a:t>- Créer des liens : des relations de partenariat pour réussir la scolarité et l'inclusion</a:t>
            </a:r>
            <a:br>
              <a:rPr lang="fr-FR" sz="1800" dirty="0"/>
            </a:br>
            <a:r>
              <a:rPr lang="fr-FR" sz="1800" dirty="0"/>
              <a:t>- Les différentes prises en charge de l'autisme"</a:t>
            </a:r>
          </a:p>
          <a:p>
            <a:endParaRPr lang="fr-FR" dirty="0"/>
          </a:p>
        </p:txBody>
      </p:sp>
    </p:spTree>
    <p:extLst>
      <p:ext uri="{BB962C8B-B14F-4D97-AF65-F5344CB8AC3E}">
        <p14:creationId xmlns:p14="http://schemas.microsoft.com/office/powerpoint/2010/main" val="35873409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defRPr/>
            </a:pPr>
            <a:r>
              <a:rPr lang="fr-FR" smtClean="0"/>
              <a:t>TED ou psychose infantile?</a:t>
            </a:r>
          </a:p>
        </p:txBody>
      </p:sp>
      <p:sp>
        <p:nvSpPr>
          <p:cNvPr id="30723" name="Rectangle 3"/>
          <p:cNvSpPr>
            <a:spLocks noGrp="1" noChangeArrowheads="1"/>
          </p:cNvSpPr>
          <p:nvPr>
            <p:ph type="body" idx="1"/>
          </p:nvPr>
        </p:nvSpPr>
        <p:spPr/>
        <p:txBody>
          <a:bodyPr/>
          <a:lstStyle/>
          <a:p>
            <a:pPr eaLnBrk="1" hangingPunct="1">
              <a:lnSpc>
                <a:spcPct val="90000"/>
              </a:lnSpc>
            </a:pPr>
            <a:r>
              <a:rPr lang="fr-FR" sz="2000" smtClean="0"/>
              <a:t>Depuis 1972 d’abord puis ds le DSMIII (1980) puis par l’OMS dans la CIM (1993), la notion de « schizophrénie infantile (admise ds le DSMI et II) est abandonnée pour celle de TED. La CFTMEA n’a pas suivi</a:t>
            </a:r>
          </a:p>
          <a:p>
            <a:pPr eaLnBrk="1" hangingPunct="1">
              <a:lnSpc>
                <a:spcPct val="90000"/>
              </a:lnSpc>
            </a:pPr>
            <a:r>
              <a:rPr lang="fr-FR" sz="2000" smtClean="0"/>
              <a:t>La catégorie des TED est plus fractionnée, et révision importante des conceptions: rupture avec la considération que l’autisme infantile pouvait être une schizophrénie de l’enft (1ère description de Kanner en 1943)</a:t>
            </a:r>
          </a:p>
          <a:p>
            <a:pPr eaLnBrk="1" hangingPunct="1">
              <a:lnSpc>
                <a:spcPct val="90000"/>
              </a:lnSpc>
            </a:pPr>
            <a:r>
              <a:rPr lang="fr-FR" sz="2000" smtClean="0"/>
              <a:t>B.Rogé : « L’inclusion de l’autisme infantile dans la catégorie des psychoses s’avère non fondée si l’on tient compte des processus sous-jacents à l’expression clinique et de l’évolution des trbl. La notion de trbl du devlpt rend mieux compte de l’origine précoce et de l’effet des différents facteurs étiologiques sur la mise en place des fonctions  de base ». </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animEffect transition="in" filter="wipe(left)">
                                      <p:cBhvr>
                                        <p:cTn id="7" dur="500"/>
                                        <p:tgtEl>
                                          <p:spTgt spid="3072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0723">
                                            <p:txEl>
                                              <p:pRg st="1" end="1"/>
                                            </p:txEl>
                                          </p:spTgt>
                                        </p:tgtEl>
                                        <p:attrNameLst>
                                          <p:attrName>style.visibility</p:attrName>
                                        </p:attrNameLst>
                                      </p:cBhvr>
                                      <p:to>
                                        <p:strVal val="visible"/>
                                      </p:to>
                                    </p:set>
                                    <p:animEffect transition="in" filter="wipe(left)">
                                      <p:cBhvr>
                                        <p:cTn id="12" dur="500"/>
                                        <p:tgtEl>
                                          <p:spTgt spid="3072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0723">
                                            <p:txEl>
                                              <p:pRg st="2" end="2"/>
                                            </p:txEl>
                                          </p:spTgt>
                                        </p:tgtEl>
                                        <p:attrNameLst>
                                          <p:attrName>style.visibility</p:attrName>
                                        </p:attrNameLst>
                                      </p:cBhvr>
                                      <p:to>
                                        <p:strVal val="visible"/>
                                      </p:to>
                                    </p:set>
                                    <p:animEffect transition="in" filter="wipe(left)">
                                      <p:cBhvr>
                                        <p:cTn id="17" dur="500"/>
                                        <p:tgtEl>
                                          <p:spTgt spid="3072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defRPr/>
            </a:pPr>
            <a:r>
              <a:rPr lang="fr-FR" smtClean="0"/>
              <a:t>Suite TED ou psychose</a:t>
            </a:r>
          </a:p>
        </p:txBody>
      </p:sp>
      <p:sp>
        <p:nvSpPr>
          <p:cNvPr id="32771" name="Rectangle 3"/>
          <p:cNvSpPr>
            <a:spLocks noGrp="1" noChangeArrowheads="1"/>
          </p:cNvSpPr>
          <p:nvPr>
            <p:ph type="body" sz="half" idx="1"/>
          </p:nvPr>
        </p:nvSpPr>
        <p:spPr/>
        <p:txBody>
          <a:bodyPr/>
          <a:lstStyle/>
          <a:p>
            <a:pPr eaLnBrk="1" hangingPunct="1">
              <a:lnSpc>
                <a:spcPct val="90000"/>
              </a:lnSpc>
            </a:pPr>
            <a:r>
              <a:rPr lang="fr-FR" sz="2000" smtClean="0"/>
              <a:t>Schizophrénie infantile: apparition vers 6 à 8 ans (pour la forme à début « très précoce »), imagination débordante</a:t>
            </a:r>
          </a:p>
          <a:p>
            <a:pPr eaLnBrk="1" hangingPunct="1">
              <a:lnSpc>
                <a:spcPct val="90000"/>
              </a:lnSpc>
            </a:pPr>
            <a:r>
              <a:rPr lang="fr-FR" sz="2000" smtClean="0"/>
              <a:t>Symptômes: hallucinations, délires, trbl du cours de la pensée</a:t>
            </a:r>
          </a:p>
          <a:p>
            <a:pPr eaLnBrk="1" hangingPunct="1">
              <a:lnSpc>
                <a:spcPct val="90000"/>
              </a:lnSpc>
            </a:pPr>
            <a:r>
              <a:rPr lang="fr-FR" sz="2000" smtClean="0"/>
              <a:t>La schizophrénie apparaît en moyenne vers 17 ans (garçons), 25 ans (femmes), peut apparaître vers 13 ans (début précoce)</a:t>
            </a:r>
          </a:p>
        </p:txBody>
      </p:sp>
      <p:sp>
        <p:nvSpPr>
          <p:cNvPr id="32772" name="Rectangle 4"/>
          <p:cNvSpPr>
            <a:spLocks noGrp="1" noChangeArrowheads="1"/>
          </p:cNvSpPr>
          <p:nvPr>
            <p:ph type="body" sz="half" idx="2"/>
          </p:nvPr>
        </p:nvSpPr>
        <p:spPr/>
        <p:txBody>
          <a:bodyPr/>
          <a:lstStyle/>
          <a:p>
            <a:pPr eaLnBrk="1" hangingPunct="1">
              <a:lnSpc>
                <a:spcPct val="90000"/>
              </a:lnSpc>
            </a:pPr>
            <a:r>
              <a:rPr lang="fr-FR" sz="2000" smtClean="0"/>
              <a:t>Autisme infantile: apparition avant 3 ans</a:t>
            </a:r>
          </a:p>
          <a:p>
            <a:pPr eaLnBrk="1" hangingPunct="1">
              <a:lnSpc>
                <a:spcPct val="90000"/>
              </a:lnSpc>
            </a:pPr>
            <a:r>
              <a:rPr lang="fr-FR" sz="2000" smtClean="0"/>
              <a:t>Jamais hallucination ni délire, imaginaire pauvre (et activités symboliques pauvres en général)</a:t>
            </a:r>
          </a:p>
          <a:p>
            <a:pPr eaLnBrk="1" hangingPunct="1">
              <a:lnSpc>
                <a:spcPct val="90000"/>
              </a:lnSpc>
            </a:pPr>
            <a:r>
              <a:rPr lang="fr-FR" sz="2000" smtClean="0"/>
              <a:t>Lien non établi entre autisme et schizophrénie: un autiste n’a pas plus de risque d’évoluer vers une psychose que la population générale</a:t>
            </a:r>
          </a:p>
          <a:p>
            <a:pPr eaLnBrk="1" hangingPunct="1">
              <a:lnSpc>
                <a:spcPct val="90000"/>
              </a:lnSpc>
            </a:pPr>
            <a:r>
              <a:rPr lang="fr-FR" sz="2000" smtClean="0"/>
              <a:t>Inefficacité des traitements antipsychotiques sur les autistes</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2772">
                                            <p:txEl>
                                              <p:pRg st="0" end="0"/>
                                            </p:txEl>
                                          </p:spTgt>
                                        </p:tgtEl>
                                        <p:attrNameLst>
                                          <p:attrName>style.visibility</p:attrName>
                                        </p:attrNameLst>
                                      </p:cBhvr>
                                      <p:to>
                                        <p:strVal val="visible"/>
                                      </p:to>
                                    </p:set>
                                    <p:animEffect transition="in" filter="wipe(left)">
                                      <p:cBhvr>
                                        <p:cTn id="7" dur="500"/>
                                        <p:tgtEl>
                                          <p:spTgt spid="3277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2772">
                                            <p:txEl>
                                              <p:pRg st="1" end="1"/>
                                            </p:txEl>
                                          </p:spTgt>
                                        </p:tgtEl>
                                        <p:attrNameLst>
                                          <p:attrName>style.visibility</p:attrName>
                                        </p:attrNameLst>
                                      </p:cBhvr>
                                      <p:to>
                                        <p:strVal val="visible"/>
                                      </p:to>
                                    </p:set>
                                    <p:animEffect transition="in" filter="wipe(left)">
                                      <p:cBhvr>
                                        <p:cTn id="12" dur="500"/>
                                        <p:tgtEl>
                                          <p:spTgt spid="3277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2772">
                                            <p:txEl>
                                              <p:pRg st="2" end="2"/>
                                            </p:txEl>
                                          </p:spTgt>
                                        </p:tgtEl>
                                        <p:attrNameLst>
                                          <p:attrName>style.visibility</p:attrName>
                                        </p:attrNameLst>
                                      </p:cBhvr>
                                      <p:to>
                                        <p:strVal val="visible"/>
                                      </p:to>
                                    </p:set>
                                    <p:animEffect transition="in" filter="wipe(left)">
                                      <p:cBhvr>
                                        <p:cTn id="17" dur="500"/>
                                        <p:tgtEl>
                                          <p:spTgt spid="32772">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2772">
                                            <p:txEl>
                                              <p:pRg st="3" end="3"/>
                                            </p:txEl>
                                          </p:spTgt>
                                        </p:tgtEl>
                                        <p:attrNameLst>
                                          <p:attrName>style.visibility</p:attrName>
                                        </p:attrNameLst>
                                      </p:cBhvr>
                                      <p:to>
                                        <p:strVal val="visible"/>
                                      </p:to>
                                    </p:set>
                                    <p:animEffect transition="in" filter="wipe(left)">
                                      <p:cBhvr>
                                        <p:cTn id="22" dur="500"/>
                                        <p:tgtEl>
                                          <p:spTgt spid="32772">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2771">
                                            <p:txEl>
                                              <p:pRg st="0" end="0"/>
                                            </p:txEl>
                                          </p:spTgt>
                                        </p:tgtEl>
                                        <p:attrNameLst>
                                          <p:attrName>style.visibility</p:attrName>
                                        </p:attrNameLst>
                                      </p:cBhvr>
                                      <p:to>
                                        <p:strVal val="visible"/>
                                      </p:to>
                                    </p:set>
                                    <p:animEffect transition="in" filter="wipe(left)">
                                      <p:cBhvr>
                                        <p:cTn id="27" dur="500"/>
                                        <p:tgtEl>
                                          <p:spTgt spid="32771">
                                            <p:txEl>
                                              <p:pRg st="0" end="0"/>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2771">
                                            <p:txEl>
                                              <p:pRg st="1" end="1"/>
                                            </p:txEl>
                                          </p:spTgt>
                                        </p:tgtEl>
                                        <p:attrNameLst>
                                          <p:attrName>style.visibility</p:attrName>
                                        </p:attrNameLst>
                                      </p:cBhvr>
                                      <p:to>
                                        <p:strVal val="visible"/>
                                      </p:to>
                                    </p:set>
                                    <p:animEffect transition="in" filter="wipe(left)">
                                      <p:cBhvr>
                                        <p:cTn id="32" dur="500"/>
                                        <p:tgtEl>
                                          <p:spTgt spid="32771">
                                            <p:txEl>
                                              <p:pRg st="1" end="1"/>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2771">
                                            <p:txEl>
                                              <p:pRg st="2" end="2"/>
                                            </p:txEl>
                                          </p:spTgt>
                                        </p:tgtEl>
                                        <p:attrNameLst>
                                          <p:attrName>style.visibility</p:attrName>
                                        </p:attrNameLst>
                                      </p:cBhvr>
                                      <p:to>
                                        <p:strVal val="visible"/>
                                      </p:to>
                                    </p:set>
                                    <p:animEffect transition="in" filter="wipe(left)">
                                      <p:cBhvr>
                                        <p:cTn id="37" dur="500"/>
                                        <p:tgtEl>
                                          <p:spTgt spid="3277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build="p" autoUpdateAnimBg="0"/>
      <p:bldP spid="32772"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defRPr/>
            </a:pPr>
            <a:r>
              <a:rPr lang="fr-FR" smtClean="0"/>
              <a:t>Description clinique de Kanner (1943, à partir de 11 patients)</a:t>
            </a:r>
          </a:p>
        </p:txBody>
      </p:sp>
      <p:sp>
        <p:nvSpPr>
          <p:cNvPr id="31747" name="Rectangle 3"/>
          <p:cNvSpPr>
            <a:spLocks noGrp="1" noChangeArrowheads="1"/>
          </p:cNvSpPr>
          <p:nvPr>
            <p:ph type="body" idx="1"/>
          </p:nvPr>
        </p:nvSpPr>
        <p:spPr/>
        <p:txBody>
          <a:bodyPr/>
          <a:lstStyle/>
          <a:p>
            <a:pPr eaLnBrk="1" hangingPunct="1">
              <a:lnSpc>
                <a:spcPct val="90000"/>
              </a:lnSpc>
            </a:pPr>
            <a:r>
              <a:rPr lang="fr-FR" sz="2000" dirty="0" smtClean="0"/>
              <a:t>Début précoce</a:t>
            </a:r>
          </a:p>
          <a:p>
            <a:pPr eaLnBrk="1" hangingPunct="1">
              <a:lnSpc>
                <a:spcPct val="90000"/>
              </a:lnSpc>
            </a:pPr>
            <a:r>
              <a:rPr lang="fr-FR" sz="2000" dirty="0" smtClean="0"/>
              <a:t>Incapacité à développer des relations avec les autres</a:t>
            </a:r>
          </a:p>
          <a:p>
            <a:pPr eaLnBrk="1" hangingPunct="1">
              <a:lnSpc>
                <a:spcPct val="90000"/>
              </a:lnSpc>
            </a:pPr>
            <a:r>
              <a:rPr lang="fr-FR" sz="2000" dirty="0" smtClean="0"/>
              <a:t>Retard d’acquisition du langage</a:t>
            </a:r>
          </a:p>
          <a:p>
            <a:pPr eaLnBrk="1" hangingPunct="1">
              <a:lnSpc>
                <a:spcPct val="90000"/>
              </a:lnSpc>
            </a:pPr>
            <a:r>
              <a:rPr lang="fr-FR" sz="2000" dirty="0" smtClean="0"/>
              <a:t>Utilisation non fonctionnelle du langage</a:t>
            </a:r>
          </a:p>
          <a:p>
            <a:pPr eaLnBrk="1" hangingPunct="1">
              <a:lnSpc>
                <a:spcPct val="90000"/>
              </a:lnSpc>
            </a:pPr>
            <a:r>
              <a:rPr lang="fr-FR" sz="2000" dirty="0" smtClean="0"/>
              <a:t>Activités de jeu répétitives</a:t>
            </a:r>
          </a:p>
          <a:p>
            <a:pPr eaLnBrk="1" hangingPunct="1">
              <a:lnSpc>
                <a:spcPct val="90000"/>
              </a:lnSpc>
            </a:pPr>
            <a:r>
              <a:rPr lang="fr-FR" sz="2000" dirty="0" smtClean="0"/>
              <a:t>Besoin d’immuabilité/ environnement</a:t>
            </a:r>
          </a:p>
          <a:p>
            <a:pPr eaLnBrk="1" hangingPunct="1">
              <a:lnSpc>
                <a:spcPct val="90000"/>
              </a:lnSpc>
            </a:pPr>
            <a:r>
              <a:rPr lang="fr-FR" sz="2000" dirty="0" smtClean="0"/>
              <a:t>Manque d’imagination</a:t>
            </a:r>
          </a:p>
          <a:p>
            <a:pPr eaLnBrk="1" hangingPunct="1">
              <a:lnSpc>
                <a:spcPct val="90000"/>
              </a:lnSpc>
            </a:pPr>
            <a:r>
              <a:rPr lang="fr-FR" sz="2000" dirty="0" smtClean="0"/>
              <a:t>Bonne mémoire par cœur (hypermnésie de l’environnement)</a:t>
            </a:r>
          </a:p>
          <a:p>
            <a:pPr eaLnBrk="1" hangingPunct="1">
              <a:lnSpc>
                <a:spcPct val="90000"/>
              </a:lnSpc>
            </a:pPr>
            <a:r>
              <a:rPr lang="fr-FR" sz="2000" dirty="0" smtClean="0"/>
              <a:t>Idée d’un trouble </a:t>
            </a:r>
            <a:r>
              <a:rPr lang="fr-FR" sz="2000" u="sng" dirty="0" smtClean="0"/>
              <a:t>inné</a:t>
            </a:r>
            <a:r>
              <a:rPr lang="fr-FR" sz="2000" dirty="0" smtClean="0"/>
              <a:t>  de la relation sociale!</a:t>
            </a:r>
          </a:p>
          <a:p>
            <a:pPr eaLnBrk="1" hangingPunct="1">
              <a:lnSpc>
                <a:spcPct val="90000"/>
              </a:lnSpc>
            </a:pPr>
            <a:r>
              <a:rPr lang="fr-FR" altLang="fr-FR" sz="2000" dirty="0"/>
              <a:t>Avoir au moins 30 mois pour le diagnostic</a:t>
            </a:r>
          </a:p>
          <a:p>
            <a:pPr eaLnBrk="1" hangingPunct="1">
              <a:lnSpc>
                <a:spcPct val="90000"/>
              </a:lnSpc>
            </a:pPr>
            <a:r>
              <a:rPr lang="fr-FR" altLang="fr-FR" sz="2000" dirty="0"/>
              <a:t>Absence d’attitude anticipatrice (dans l’ajustement postural par ex</a:t>
            </a:r>
            <a:r>
              <a:rPr lang="fr-FR" altLang="fr-FR" sz="2000" dirty="0" smtClean="0"/>
              <a:t>)</a:t>
            </a:r>
            <a:endParaRPr lang="fr-FR" sz="2400" dirty="0" smtClean="0"/>
          </a:p>
          <a:p>
            <a:pPr eaLnBrk="1" hangingPunct="1">
              <a:lnSpc>
                <a:spcPct val="90000"/>
              </a:lnSpc>
            </a:pPr>
            <a:r>
              <a:rPr lang="fr-FR" sz="2400" dirty="0" smtClean="0"/>
              <a:t>(</a:t>
            </a:r>
            <a:r>
              <a:rPr lang="fr-FR" sz="2000" dirty="0" smtClean="0"/>
              <a:t>plus tard, en 1957, </a:t>
            </a:r>
            <a:r>
              <a:rPr lang="fr-FR" sz="2000" dirty="0" err="1" smtClean="0"/>
              <a:t>Eisenberg</a:t>
            </a:r>
            <a:r>
              <a:rPr lang="fr-FR" sz="2000" dirty="0" smtClean="0"/>
              <a:t> a réduit les symptômes à : isolement social, désir d’immuabilité, occultant les anomalies du langage…)</a:t>
            </a:r>
          </a:p>
          <a:p>
            <a:pPr eaLnBrk="1" hangingPunct="1">
              <a:lnSpc>
                <a:spcPct val="90000"/>
              </a:lnSpc>
            </a:pPr>
            <a:endParaRPr lang="fr-FR" sz="2400" dirty="0" smtClean="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1747">
                                            <p:txEl>
                                              <p:pRg st="0" end="0"/>
                                            </p:txEl>
                                          </p:spTgt>
                                        </p:tgtEl>
                                        <p:attrNameLst>
                                          <p:attrName>style.visibility</p:attrName>
                                        </p:attrNameLst>
                                      </p:cBhvr>
                                      <p:to>
                                        <p:strVal val="visible"/>
                                      </p:to>
                                    </p:set>
                                    <p:animEffect transition="in" filter="wipe(left)">
                                      <p:cBhvr>
                                        <p:cTn id="7" dur="500"/>
                                        <p:tgtEl>
                                          <p:spTgt spid="3174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1747">
                                            <p:txEl>
                                              <p:pRg st="1" end="1"/>
                                            </p:txEl>
                                          </p:spTgt>
                                        </p:tgtEl>
                                        <p:attrNameLst>
                                          <p:attrName>style.visibility</p:attrName>
                                        </p:attrNameLst>
                                      </p:cBhvr>
                                      <p:to>
                                        <p:strVal val="visible"/>
                                      </p:to>
                                    </p:set>
                                    <p:animEffect transition="in" filter="wipe(left)">
                                      <p:cBhvr>
                                        <p:cTn id="12" dur="500"/>
                                        <p:tgtEl>
                                          <p:spTgt spid="3174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1747">
                                            <p:txEl>
                                              <p:pRg st="2" end="2"/>
                                            </p:txEl>
                                          </p:spTgt>
                                        </p:tgtEl>
                                        <p:attrNameLst>
                                          <p:attrName>style.visibility</p:attrName>
                                        </p:attrNameLst>
                                      </p:cBhvr>
                                      <p:to>
                                        <p:strVal val="visible"/>
                                      </p:to>
                                    </p:set>
                                    <p:animEffect transition="in" filter="wipe(left)">
                                      <p:cBhvr>
                                        <p:cTn id="17" dur="500"/>
                                        <p:tgtEl>
                                          <p:spTgt spid="3174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1747">
                                            <p:txEl>
                                              <p:pRg st="3" end="3"/>
                                            </p:txEl>
                                          </p:spTgt>
                                        </p:tgtEl>
                                        <p:attrNameLst>
                                          <p:attrName>style.visibility</p:attrName>
                                        </p:attrNameLst>
                                      </p:cBhvr>
                                      <p:to>
                                        <p:strVal val="visible"/>
                                      </p:to>
                                    </p:set>
                                    <p:animEffect transition="in" filter="wipe(left)">
                                      <p:cBhvr>
                                        <p:cTn id="22" dur="500"/>
                                        <p:tgtEl>
                                          <p:spTgt spid="31747">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1747">
                                            <p:txEl>
                                              <p:pRg st="4" end="4"/>
                                            </p:txEl>
                                          </p:spTgt>
                                        </p:tgtEl>
                                        <p:attrNameLst>
                                          <p:attrName>style.visibility</p:attrName>
                                        </p:attrNameLst>
                                      </p:cBhvr>
                                      <p:to>
                                        <p:strVal val="visible"/>
                                      </p:to>
                                    </p:set>
                                    <p:animEffect transition="in" filter="wipe(left)">
                                      <p:cBhvr>
                                        <p:cTn id="27" dur="500"/>
                                        <p:tgtEl>
                                          <p:spTgt spid="31747">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1747">
                                            <p:txEl>
                                              <p:pRg st="5" end="5"/>
                                            </p:txEl>
                                          </p:spTgt>
                                        </p:tgtEl>
                                        <p:attrNameLst>
                                          <p:attrName>style.visibility</p:attrName>
                                        </p:attrNameLst>
                                      </p:cBhvr>
                                      <p:to>
                                        <p:strVal val="visible"/>
                                      </p:to>
                                    </p:set>
                                    <p:animEffect transition="in" filter="wipe(left)">
                                      <p:cBhvr>
                                        <p:cTn id="32" dur="500"/>
                                        <p:tgtEl>
                                          <p:spTgt spid="31747">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1747">
                                            <p:txEl>
                                              <p:pRg st="6" end="6"/>
                                            </p:txEl>
                                          </p:spTgt>
                                        </p:tgtEl>
                                        <p:attrNameLst>
                                          <p:attrName>style.visibility</p:attrName>
                                        </p:attrNameLst>
                                      </p:cBhvr>
                                      <p:to>
                                        <p:strVal val="visible"/>
                                      </p:to>
                                    </p:set>
                                    <p:animEffect transition="in" filter="wipe(left)">
                                      <p:cBhvr>
                                        <p:cTn id="37" dur="500"/>
                                        <p:tgtEl>
                                          <p:spTgt spid="31747">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31747">
                                            <p:txEl>
                                              <p:pRg st="7" end="7"/>
                                            </p:txEl>
                                          </p:spTgt>
                                        </p:tgtEl>
                                        <p:attrNameLst>
                                          <p:attrName>style.visibility</p:attrName>
                                        </p:attrNameLst>
                                      </p:cBhvr>
                                      <p:to>
                                        <p:strVal val="visible"/>
                                      </p:to>
                                    </p:set>
                                    <p:animEffect transition="in" filter="wipe(left)">
                                      <p:cBhvr>
                                        <p:cTn id="42" dur="500"/>
                                        <p:tgtEl>
                                          <p:spTgt spid="31747">
                                            <p:txEl>
                                              <p:pRg st="7" end="7"/>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31747">
                                            <p:txEl>
                                              <p:pRg st="8" end="8"/>
                                            </p:txEl>
                                          </p:spTgt>
                                        </p:tgtEl>
                                        <p:attrNameLst>
                                          <p:attrName>style.visibility</p:attrName>
                                        </p:attrNameLst>
                                      </p:cBhvr>
                                      <p:to>
                                        <p:strVal val="visible"/>
                                      </p:to>
                                    </p:set>
                                    <p:animEffect transition="in" filter="wipe(left)">
                                      <p:cBhvr>
                                        <p:cTn id="47" dur="500"/>
                                        <p:tgtEl>
                                          <p:spTgt spid="31747">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31747">
                                            <p:txEl>
                                              <p:pRg st="9" end="9"/>
                                            </p:txEl>
                                          </p:spTgt>
                                        </p:tgtEl>
                                        <p:attrNameLst>
                                          <p:attrName>style.visibility</p:attrName>
                                        </p:attrNameLst>
                                      </p:cBhvr>
                                      <p:to>
                                        <p:strVal val="visible"/>
                                      </p:to>
                                    </p:set>
                                    <p:animEffect transition="in" filter="wipe(left)">
                                      <p:cBhvr>
                                        <p:cTn id="52" dur="500"/>
                                        <p:tgtEl>
                                          <p:spTgt spid="31747">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31747">
                                            <p:txEl>
                                              <p:pRg st="10" end="10"/>
                                            </p:txEl>
                                          </p:spTgt>
                                        </p:tgtEl>
                                        <p:attrNameLst>
                                          <p:attrName>style.visibility</p:attrName>
                                        </p:attrNameLst>
                                      </p:cBhvr>
                                      <p:to>
                                        <p:strVal val="visible"/>
                                      </p:to>
                                    </p:set>
                                    <p:animEffect transition="in" filter="wipe(left)">
                                      <p:cBhvr>
                                        <p:cTn id="57" dur="500"/>
                                        <p:tgtEl>
                                          <p:spTgt spid="31747">
                                            <p:txEl>
                                              <p:pRg st="10" end="10"/>
                                            </p:txEl>
                                          </p:spTgt>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8" fill="hold" grpId="0" nodeType="clickEffect">
                                  <p:stCondLst>
                                    <p:cond delay="0"/>
                                  </p:stCondLst>
                                  <p:childTnLst>
                                    <p:set>
                                      <p:cBhvr>
                                        <p:cTn id="61" dur="1" fill="hold">
                                          <p:stCondLst>
                                            <p:cond delay="0"/>
                                          </p:stCondLst>
                                        </p:cTn>
                                        <p:tgtEl>
                                          <p:spTgt spid="31747">
                                            <p:txEl>
                                              <p:pRg st="11" end="11"/>
                                            </p:txEl>
                                          </p:spTgt>
                                        </p:tgtEl>
                                        <p:attrNameLst>
                                          <p:attrName>style.visibility</p:attrName>
                                        </p:attrNameLst>
                                      </p:cBhvr>
                                      <p:to>
                                        <p:strVal val="visible"/>
                                      </p:to>
                                    </p:set>
                                    <p:animEffect transition="in" filter="wipe(left)">
                                      <p:cBhvr>
                                        <p:cTn id="62" dur="500"/>
                                        <p:tgtEl>
                                          <p:spTgt spid="31747">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defRPr/>
            </a:pPr>
            <a:r>
              <a:rPr lang="fr-FR" sz="3600" smtClean="0"/>
              <a:t>Critères retenus aujourd’hui de l’autisme infantile (DSMIV et CIM10)</a:t>
            </a:r>
          </a:p>
        </p:txBody>
      </p:sp>
      <p:sp>
        <p:nvSpPr>
          <p:cNvPr id="33795" name="Rectangle 3"/>
          <p:cNvSpPr>
            <a:spLocks noGrp="1" noChangeArrowheads="1"/>
          </p:cNvSpPr>
          <p:nvPr>
            <p:ph type="body" idx="1"/>
          </p:nvPr>
        </p:nvSpPr>
        <p:spPr/>
        <p:txBody>
          <a:bodyPr/>
          <a:lstStyle/>
          <a:p>
            <a:pPr eaLnBrk="1" hangingPunct="1"/>
            <a:r>
              <a:rPr lang="fr-FR" sz="2000" dirty="0" smtClean="0"/>
              <a:t>/ </a:t>
            </a:r>
            <a:r>
              <a:rPr lang="fr-FR" sz="2000" dirty="0" err="1" smtClean="0"/>
              <a:t>Kanner</a:t>
            </a:r>
            <a:r>
              <a:rPr lang="fr-FR" sz="2000" dirty="0" smtClean="0"/>
              <a:t>: les critères rejoignent les symptômes observés par </a:t>
            </a:r>
            <a:r>
              <a:rPr lang="fr-FR" sz="2000" dirty="0" err="1" smtClean="0"/>
              <a:t>Kanner</a:t>
            </a:r>
            <a:r>
              <a:rPr lang="fr-FR" sz="2000" dirty="0" smtClean="0"/>
              <a:t> (en plus précis) et organisés en </a:t>
            </a:r>
            <a:r>
              <a:rPr lang="fr-FR" sz="2000" b="1" dirty="0" smtClean="0">
                <a:solidFill>
                  <a:srgbClr val="FFFF00"/>
                </a:solidFill>
              </a:rPr>
              <a:t>triade</a:t>
            </a:r>
            <a:r>
              <a:rPr lang="fr-FR" sz="2000" dirty="0" smtClean="0">
                <a:solidFill>
                  <a:srgbClr val="FFFF00"/>
                </a:solidFill>
              </a:rPr>
              <a:t> des symptômes</a:t>
            </a:r>
            <a:r>
              <a:rPr lang="fr-FR" sz="2000" dirty="0" smtClean="0"/>
              <a:t> (3 types de symptômes): </a:t>
            </a:r>
            <a:r>
              <a:rPr lang="fr-FR" sz="2000" dirty="0" err="1" smtClean="0"/>
              <a:t>cf</a:t>
            </a:r>
            <a:r>
              <a:rPr lang="fr-FR" sz="2000" dirty="0" smtClean="0"/>
              <a:t> doc</a:t>
            </a:r>
          </a:p>
          <a:p>
            <a:pPr lvl="1" eaLnBrk="1" hangingPunct="1"/>
            <a:r>
              <a:rPr lang="fr-FR" sz="2000" dirty="0" smtClean="0">
                <a:solidFill>
                  <a:srgbClr val="FFFF00"/>
                </a:solidFill>
              </a:rPr>
              <a:t>Anomalies qualitatives de l’interaction sociale</a:t>
            </a:r>
          </a:p>
          <a:p>
            <a:pPr lvl="1" eaLnBrk="1" hangingPunct="1"/>
            <a:r>
              <a:rPr lang="fr-FR" sz="2000" dirty="0" smtClean="0">
                <a:solidFill>
                  <a:srgbClr val="FFFF00"/>
                </a:solidFill>
              </a:rPr>
              <a:t>Anomalies qualitatives de la communication</a:t>
            </a:r>
          </a:p>
          <a:p>
            <a:pPr lvl="1" eaLnBrk="1" hangingPunct="1"/>
            <a:r>
              <a:rPr lang="fr-FR" sz="2000" dirty="0" smtClean="0">
                <a:solidFill>
                  <a:srgbClr val="FFFF00"/>
                </a:solidFill>
              </a:rPr>
              <a:t>Intérêts restreints, répétitifs, stéréotypés </a:t>
            </a:r>
            <a:r>
              <a:rPr lang="fr-FR" sz="2000" dirty="0" smtClean="0"/>
              <a:t>(cf. doc)</a:t>
            </a:r>
          </a:p>
          <a:p>
            <a:pPr eaLnBrk="1" hangingPunct="1"/>
            <a:r>
              <a:rPr lang="fr-FR" sz="2000" dirty="0" smtClean="0"/>
              <a:t>Pour le diagnostic: le </a:t>
            </a:r>
            <a:r>
              <a:rPr lang="fr-FR" sz="2000" dirty="0" err="1" smtClean="0"/>
              <a:t>devpt</a:t>
            </a:r>
            <a:r>
              <a:rPr lang="fr-FR" sz="2000" dirty="0" smtClean="0"/>
              <a:t> est perturbé sur ces 3 points avant 3 ans à l’exclusion des autres troubles du spectre autistique</a:t>
            </a:r>
          </a:p>
          <a:p>
            <a:pPr eaLnBrk="1" hangingPunct="1"/>
            <a:r>
              <a:rPr lang="fr-FR" sz="2000" dirty="0" smtClean="0"/>
              <a:t>Petite différence DSMIV/CIM10: </a:t>
            </a:r>
            <a:r>
              <a:rPr lang="fr-FR" sz="2000" dirty="0" err="1" smtClean="0"/>
              <a:t>hyperactivité+RM+mvts</a:t>
            </a:r>
            <a:r>
              <a:rPr lang="fr-FR" sz="2000" dirty="0" smtClean="0"/>
              <a:t> stéréotypés ajoutés à la </a:t>
            </a:r>
            <a:r>
              <a:rPr lang="fr-FR" sz="2000" dirty="0" err="1" smtClean="0"/>
              <a:t>catégo</a:t>
            </a:r>
            <a:r>
              <a:rPr lang="fr-FR" sz="2000" dirty="0" smtClean="0"/>
              <a:t> TED </a:t>
            </a:r>
            <a:r>
              <a:rPr lang="fr-FR" sz="2000" dirty="0" err="1" smtClean="0"/>
              <a:t>ds</a:t>
            </a:r>
            <a:r>
              <a:rPr lang="fr-FR" sz="2000" dirty="0" smtClean="0"/>
              <a:t> CIM10 (</a:t>
            </a:r>
            <a:r>
              <a:rPr lang="fr-FR" sz="2000" dirty="0" err="1" smtClean="0"/>
              <a:t>trbl</a:t>
            </a:r>
            <a:r>
              <a:rPr lang="fr-FR" sz="2000" dirty="0" smtClean="0"/>
              <a:t> associés </a:t>
            </a:r>
            <a:r>
              <a:rPr lang="fr-FR" sz="2000" dirty="0" err="1" smtClean="0"/>
              <a:t>ds</a:t>
            </a:r>
            <a:r>
              <a:rPr lang="fr-FR" sz="2000" dirty="0" smtClean="0"/>
              <a:t> DSM)</a:t>
            </a:r>
          </a:p>
          <a:p>
            <a:pPr eaLnBrk="1" hangingPunct="1"/>
            <a:endParaRPr lang="fr-FR" sz="2800" dirty="0" smtClean="0"/>
          </a:p>
          <a:p>
            <a:pPr eaLnBrk="1" hangingPunct="1"/>
            <a:endParaRPr lang="fr-FR" sz="2800" dirty="0" smtClean="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3795">
                                            <p:txEl>
                                              <p:pRg st="0" end="0"/>
                                            </p:txEl>
                                          </p:spTgt>
                                        </p:tgtEl>
                                        <p:attrNameLst>
                                          <p:attrName>style.visibility</p:attrName>
                                        </p:attrNameLst>
                                      </p:cBhvr>
                                      <p:to>
                                        <p:strVal val="visible"/>
                                      </p:to>
                                    </p:set>
                                    <p:animEffect transition="in" filter="wipe(left)">
                                      <p:cBhvr>
                                        <p:cTn id="7" dur="500"/>
                                        <p:tgtEl>
                                          <p:spTgt spid="33795">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3795">
                                            <p:txEl>
                                              <p:pRg st="1" end="1"/>
                                            </p:txEl>
                                          </p:spTgt>
                                        </p:tgtEl>
                                        <p:attrNameLst>
                                          <p:attrName>style.visibility</p:attrName>
                                        </p:attrNameLst>
                                      </p:cBhvr>
                                      <p:to>
                                        <p:strVal val="visible"/>
                                      </p:to>
                                    </p:set>
                                    <p:animEffect transition="in" filter="wipe(left)">
                                      <p:cBhvr>
                                        <p:cTn id="10" dur="500"/>
                                        <p:tgtEl>
                                          <p:spTgt spid="33795">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3795">
                                            <p:txEl>
                                              <p:pRg st="2" end="2"/>
                                            </p:txEl>
                                          </p:spTgt>
                                        </p:tgtEl>
                                        <p:attrNameLst>
                                          <p:attrName>style.visibility</p:attrName>
                                        </p:attrNameLst>
                                      </p:cBhvr>
                                      <p:to>
                                        <p:strVal val="visible"/>
                                      </p:to>
                                    </p:set>
                                    <p:animEffect transition="in" filter="wipe(left)">
                                      <p:cBhvr>
                                        <p:cTn id="13" dur="500"/>
                                        <p:tgtEl>
                                          <p:spTgt spid="33795">
                                            <p:txEl>
                                              <p:pRg st="2" end="2"/>
                                            </p:txEl>
                                          </p:spTgt>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33795">
                                            <p:txEl>
                                              <p:pRg st="3" end="3"/>
                                            </p:txEl>
                                          </p:spTgt>
                                        </p:tgtEl>
                                        <p:attrNameLst>
                                          <p:attrName>style.visibility</p:attrName>
                                        </p:attrNameLst>
                                      </p:cBhvr>
                                      <p:to>
                                        <p:strVal val="visible"/>
                                      </p:to>
                                    </p:set>
                                    <p:animEffect transition="in" filter="wipe(left)">
                                      <p:cBhvr>
                                        <p:cTn id="16" dur="500"/>
                                        <p:tgtEl>
                                          <p:spTgt spid="33795">
                                            <p:txEl>
                                              <p:pRg st="3" end="3"/>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33795">
                                            <p:txEl>
                                              <p:pRg st="4" end="4"/>
                                            </p:txEl>
                                          </p:spTgt>
                                        </p:tgtEl>
                                        <p:attrNameLst>
                                          <p:attrName>style.visibility</p:attrName>
                                        </p:attrNameLst>
                                      </p:cBhvr>
                                      <p:to>
                                        <p:strVal val="visible"/>
                                      </p:to>
                                    </p:set>
                                    <p:animEffect transition="in" filter="wipe(left)">
                                      <p:cBhvr>
                                        <p:cTn id="21" dur="500"/>
                                        <p:tgtEl>
                                          <p:spTgt spid="33795">
                                            <p:txEl>
                                              <p:pRg st="4" end="4"/>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33795">
                                            <p:txEl>
                                              <p:pRg st="5" end="5"/>
                                            </p:txEl>
                                          </p:spTgt>
                                        </p:tgtEl>
                                        <p:attrNameLst>
                                          <p:attrName>style.visibility</p:attrName>
                                        </p:attrNameLst>
                                      </p:cBhvr>
                                      <p:to>
                                        <p:strVal val="visible"/>
                                      </p:to>
                                    </p:set>
                                    <p:animEffect transition="in" filter="wipe(left)">
                                      <p:cBhvr>
                                        <p:cTn id="26" dur="500"/>
                                        <p:tgtEl>
                                          <p:spTgt spid="3379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5"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TSA (DSMV)</a:t>
            </a:r>
            <a:endParaRPr lang="fr-FR" dirty="0"/>
          </a:p>
        </p:txBody>
      </p:sp>
      <p:sp>
        <p:nvSpPr>
          <p:cNvPr id="3" name="Espace réservé du contenu 2"/>
          <p:cNvSpPr>
            <a:spLocks noGrp="1"/>
          </p:cNvSpPr>
          <p:nvPr>
            <p:ph idx="1"/>
          </p:nvPr>
        </p:nvSpPr>
        <p:spPr/>
        <p:txBody>
          <a:bodyPr/>
          <a:lstStyle/>
          <a:p>
            <a:r>
              <a:rPr lang="fr-FR" sz="2400" dirty="0">
                <a:solidFill>
                  <a:schemeClr val="tx2">
                    <a:lumMod val="75000"/>
                  </a:schemeClr>
                </a:solidFill>
              </a:rPr>
              <a:t>2 domaines </a:t>
            </a:r>
            <a:r>
              <a:rPr lang="fr-FR" sz="2400" dirty="0"/>
              <a:t>d’altération remplacent la triade:</a:t>
            </a:r>
          </a:p>
          <a:p>
            <a:pPr lvl="1"/>
            <a:r>
              <a:rPr lang="fr-FR" sz="2400" dirty="0"/>
              <a:t>Déficits persistants de la </a:t>
            </a:r>
            <a:r>
              <a:rPr lang="fr-FR" sz="2400" dirty="0">
                <a:solidFill>
                  <a:schemeClr val="tx2">
                    <a:lumMod val="75000"/>
                  </a:schemeClr>
                </a:solidFill>
              </a:rPr>
              <a:t>communication sociale et des interactions sociales</a:t>
            </a:r>
            <a:r>
              <a:rPr lang="fr-FR" sz="2400" dirty="0"/>
              <a:t> </a:t>
            </a:r>
            <a:r>
              <a:rPr lang="fr-FR" sz="2400" dirty="0" smtClean="0"/>
              <a:t>dans </a:t>
            </a:r>
            <a:r>
              <a:rPr lang="fr-FR" sz="2400" dirty="0"/>
              <a:t>plusieurs contextes</a:t>
            </a:r>
          </a:p>
          <a:p>
            <a:pPr lvl="1"/>
            <a:r>
              <a:rPr lang="fr-FR" sz="2400" dirty="0">
                <a:solidFill>
                  <a:schemeClr val="tx2">
                    <a:lumMod val="75000"/>
                  </a:schemeClr>
                </a:solidFill>
              </a:rPr>
              <a:t>Comportements répétitifs et intérêts restreints </a:t>
            </a:r>
            <a:r>
              <a:rPr lang="fr-FR" sz="2400" dirty="0"/>
              <a:t>(avec hyper et </a:t>
            </a:r>
            <a:r>
              <a:rPr lang="fr-FR" sz="2400" dirty="0" err="1"/>
              <a:t>hyposensibilité</a:t>
            </a:r>
            <a:r>
              <a:rPr lang="fr-FR" sz="2400" dirty="0"/>
              <a:t>)</a:t>
            </a:r>
          </a:p>
          <a:p>
            <a:r>
              <a:rPr lang="fr-FR" sz="2400" dirty="0"/>
              <a:t>Symptômes non expliqués par un RM ou autre retard grave de développement</a:t>
            </a:r>
          </a:p>
          <a:p>
            <a:r>
              <a:rPr lang="fr-FR" sz="2400" dirty="0"/>
              <a:t>Symptômes présents dans la petite enfance</a:t>
            </a:r>
          </a:p>
          <a:p>
            <a:r>
              <a:rPr lang="fr-FR" sz="2400" dirty="0">
                <a:solidFill>
                  <a:schemeClr val="tx2">
                    <a:lumMod val="75000"/>
                  </a:schemeClr>
                </a:solidFill>
              </a:rPr>
              <a:t>Préciser la sévérité de l’atteinte selon le degré de soutien nécessaire</a:t>
            </a:r>
          </a:p>
        </p:txBody>
      </p:sp>
    </p:spTree>
    <p:extLst>
      <p:ext uri="{BB962C8B-B14F-4D97-AF65-F5344CB8AC3E}">
        <p14:creationId xmlns:p14="http://schemas.microsoft.com/office/powerpoint/2010/main" val="79916462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500"/>
                                        <p:tgtEl>
                                          <p:spTgt spid="3">
                                            <p:txEl>
                                              <p:pRg st="1" end="1"/>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down)">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down)">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down)">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wipe(down)">
                                      <p:cBhvr>
                                        <p:cTn id="2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théories explicatives</a:t>
            </a:r>
            <a:endParaRPr lang="fr-FR" dirty="0"/>
          </a:p>
        </p:txBody>
      </p:sp>
      <p:sp>
        <p:nvSpPr>
          <p:cNvPr id="3" name="Espace réservé du contenu 2"/>
          <p:cNvSpPr>
            <a:spLocks noGrp="1"/>
          </p:cNvSpPr>
          <p:nvPr>
            <p:ph idx="1"/>
          </p:nvPr>
        </p:nvSpPr>
        <p:spPr>
          <a:xfrm>
            <a:off x="685800" y="1484784"/>
            <a:ext cx="7772400" cy="5040560"/>
          </a:xfrm>
        </p:spPr>
        <p:txBody>
          <a:bodyPr/>
          <a:lstStyle/>
          <a:p>
            <a:r>
              <a:rPr lang="fr-FR" sz="1800" dirty="0"/>
              <a:t>Les </a:t>
            </a:r>
            <a:r>
              <a:rPr lang="fr-FR" sz="1800" dirty="0">
                <a:solidFill>
                  <a:schemeClr val="tx2">
                    <a:lumMod val="75000"/>
                  </a:schemeClr>
                </a:solidFill>
              </a:rPr>
              <a:t>théories psychanalytiques</a:t>
            </a:r>
            <a:r>
              <a:rPr lang="fr-FR" sz="1800" dirty="0"/>
              <a:t>: perturbation précoce de la relation mère/enfant d’origines diverses aboutissant à une souffrance de l’enfant telle que l’enfant voudra s’enfermer dans une « forteresse vide » (Bettelheim)</a:t>
            </a:r>
          </a:p>
          <a:p>
            <a:r>
              <a:rPr lang="fr-FR" sz="1800" dirty="0"/>
              <a:t>Les </a:t>
            </a:r>
            <a:r>
              <a:rPr lang="fr-FR" sz="1800" dirty="0">
                <a:solidFill>
                  <a:schemeClr val="tx2">
                    <a:lumMod val="75000"/>
                  </a:schemeClr>
                </a:solidFill>
              </a:rPr>
              <a:t>théories psychologiques</a:t>
            </a:r>
            <a:r>
              <a:rPr lang="fr-FR" sz="1800" dirty="0"/>
              <a:t>: l’autisme serait dû à un dysfonctionnement des aires </a:t>
            </a:r>
            <a:r>
              <a:rPr lang="fr-FR" sz="1800" dirty="0" err="1"/>
              <a:t>fronto</a:t>
            </a:r>
            <a:r>
              <a:rPr lang="fr-FR" sz="1800" dirty="0"/>
              <a:t>-temporales (hypothèse frontale) ou une  construction </a:t>
            </a:r>
            <a:r>
              <a:rPr lang="fr-FR" sz="1800" dirty="0" err="1"/>
              <a:t>patholologique</a:t>
            </a:r>
            <a:r>
              <a:rPr lang="fr-FR" sz="1800" dirty="0"/>
              <a:t> développementale (développement à la fois retardé et atypique). </a:t>
            </a:r>
            <a:r>
              <a:rPr lang="fr-FR" sz="1800" dirty="0" err="1"/>
              <a:t>Trbl</a:t>
            </a:r>
            <a:r>
              <a:rPr lang="fr-FR" sz="1800" dirty="0"/>
              <a:t> développemental=évolutif</a:t>
            </a:r>
          </a:p>
          <a:p>
            <a:r>
              <a:rPr lang="fr-FR" sz="1800" dirty="0"/>
              <a:t>Les </a:t>
            </a:r>
            <a:r>
              <a:rPr lang="fr-FR" sz="1800" dirty="0">
                <a:solidFill>
                  <a:schemeClr val="tx2">
                    <a:lumMod val="75000"/>
                  </a:schemeClr>
                </a:solidFill>
              </a:rPr>
              <a:t>théories déficitaires</a:t>
            </a:r>
            <a:r>
              <a:rPr lang="fr-FR" sz="1800" dirty="0"/>
              <a:t>: déficit de </a:t>
            </a:r>
            <a:r>
              <a:rPr lang="fr-FR" sz="1800" dirty="0">
                <a:solidFill>
                  <a:schemeClr val="tx2">
                    <a:lumMod val="75000"/>
                  </a:schemeClr>
                </a:solidFill>
              </a:rPr>
              <a:t>l’attention conjointe </a:t>
            </a:r>
            <a:r>
              <a:rPr lang="fr-FR" sz="1800" dirty="0"/>
              <a:t>(</a:t>
            </a:r>
            <a:r>
              <a:rPr lang="fr-FR" sz="1800" dirty="0" err="1"/>
              <a:t>Mundy</a:t>
            </a:r>
            <a:r>
              <a:rPr lang="fr-FR" sz="1800" dirty="0"/>
              <a:t> et </a:t>
            </a:r>
            <a:r>
              <a:rPr lang="fr-FR" sz="1800" dirty="0" err="1"/>
              <a:t>Sigman</a:t>
            </a:r>
            <a:r>
              <a:rPr lang="fr-FR" sz="1800" dirty="0"/>
              <a:t>, 1989) ou </a:t>
            </a:r>
            <a:r>
              <a:rPr lang="fr-FR" sz="1800" dirty="0" err="1"/>
              <a:t>métareprésentationnel</a:t>
            </a:r>
            <a:r>
              <a:rPr lang="fr-FR" sz="1800" dirty="0"/>
              <a:t> (Baron-Cohen et al, 1985) </a:t>
            </a:r>
            <a:r>
              <a:rPr lang="fr-FR" sz="1800" dirty="0" err="1"/>
              <a:t>cf</a:t>
            </a:r>
            <a:r>
              <a:rPr lang="fr-FR" sz="1800" dirty="0"/>
              <a:t> </a:t>
            </a:r>
            <a:r>
              <a:rPr lang="fr-FR" sz="1800" dirty="0">
                <a:solidFill>
                  <a:schemeClr val="tx2">
                    <a:lumMod val="75000"/>
                  </a:schemeClr>
                </a:solidFill>
              </a:rPr>
              <a:t>théorie de l’esprit</a:t>
            </a:r>
            <a:r>
              <a:rPr lang="fr-FR" sz="1800" dirty="0"/>
              <a:t>,/ ou déficit de </a:t>
            </a:r>
            <a:r>
              <a:rPr lang="fr-FR" sz="1800" dirty="0">
                <a:solidFill>
                  <a:schemeClr val="tx2">
                    <a:lumMod val="75000"/>
                  </a:schemeClr>
                </a:solidFill>
              </a:rPr>
              <a:t>partage émotionnel </a:t>
            </a:r>
            <a:r>
              <a:rPr lang="fr-FR" sz="1800" dirty="0"/>
              <a:t>(Hobson, 1986), de l’ </a:t>
            </a:r>
            <a:r>
              <a:rPr lang="fr-FR" sz="1800" dirty="0">
                <a:solidFill>
                  <a:schemeClr val="tx2">
                    <a:lumMod val="75000"/>
                  </a:schemeClr>
                </a:solidFill>
              </a:rPr>
              <a:t>imitation</a:t>
            </a:r>
            <a:r>
              <a:rPr lang="fr-FR" sz="1800" dirty="0"/>
              <a:t> (</a:t>
            </a:r>
            <a:r>
              <a:rPr lang="fr-FR" sz="1800" dirty="0" err="1"/>
              <a:t>Nadel</a:t>
            </a:r>
            <a:r>
              <a:rPr lang="fr-FR" sz="1800" dirty="0"/>
              <a:t>, 2011), les 3 </a:t>
            </a:r>
            <a:r>
              <a:rPr lang="fr-FR" sz="1800" dirty="0" err="1"/>
              <a:t>précédantes</a:t>
            </a:r>
            <a:r>
              <a:rPr lang="fr-FR" sz="1800" dirty="0"/>
              <a:t> (</a:t>
            </a:r>
            <a:r>
              <a:rPr lang="fr-FR" sz="1800" dirty="0" err="1"/>
              <a:t>Pennington</a:t>
            </a:r>
            <a:r>
              <a:rPr lang="fr-FR" sz="1800" dirty="0"/>
              <a:t>, 1991)</a:t>
            </a:r>
          </a:p>
          <a:p>
            <a:r>
              <a:rPr lang="fr-FR" sz="1800" dirty="0"/>
              <a:t>Les </a:t>
            </a:r>
            <a:r>
              <a:rPr lang="fr-FR" sz="1800" dirty="0">
                <a:solidFill>
                  <a:schemeClr val="tx2">
                    <a:lumMod val="75000"/>
                  </a:schemeClr>
                </a:solidFill>
              </a:rPr>
              <a:t>théories génétiques </a:t>
            </a:r>
            <a:r>
              <a:rPr lang="fr-FR" sz="1800" dirty="0"/>
              <a:t>: déficits génétiques (dont 1 gène sur le </a:t>
            </a:r>
            <a:r>
              <a:rPr lang="fr-FR" sz="1800" dirty="0">
                <a:solidFill>
                  <a:schemeClr val="tx2">
                    <a:lumMod val="75000"/>
                  </a:schemeClr>
                </a:solidFill>
              </a:rPr>
              <a:t>chromosome 11</a:t>
            </a:r>
            <a:r>
              <a:rPr lang="fr-FR" sz="1800" dirty="0"/>
              <a:t>) engendrant 1 baisse de la</a:t>
            </a:r>
            <a:r>
              <a:rPr lang="fr-FR" sz="1800" dirty="0">
                <a:solidFill>
                  <a:schemeClr val="tx2">
                    <a:lumMod val="75000"/>
                  </a:schemeClr>
                </a:solidFill>
              </a:rPr>
              <a:t> mélatonine </a:t>
            </a:r>
            <a:r>
              <a:rPr lang="fr-FR" sz="1800" dirty="0"/>
              <a:t>(impliquée dans les rythmes veille/sommeil), dysfonctionnement des neurotransmetteurs (</a:t>
            </a:r>
            <a:r>
              <a:rPr lang="fr-FR" sz="1800" dirty="0">
                <a:solidFill>
                  <a:schemeClr val="tx2">
                    <a:lumMod val="75000"/>
                  </a:schemeClr>
                </a:solidFill>
              </a:rPr>
              <a:t>dopamine</a:t>
            </a:r>
            <a:r>
              <a:rPr lang="fr-FR" sz="1800" dirty="0"/>
              <a:t>: impliquée dans la sélection de l’information, attention, stéréotypies gestuelles)</a:t>
            </a:r>
          </a:p>
          <a:p>
            <a:r>
              <a:rPr lang="fr-FR" sz="1800" dirty="0"/>
              <a:t>Tout enfant, même si son trouble est d’origine génétique, « reste un être en développement » </a:t>
            </a:r>
            <a:r>
              <a:rPr lang="fr-FR" sz="1800" dirty="0" err="1"/>
              <a:t>Guidetti</a:t>
            </a:r>
            <a:r>
              <a:rPr lang="fr-FR" sz="1800" dirty="0"/>
              <a:t> &amp; Tourette 2014. </a:t>
            </a:r>
          </a:p>
          <a:p>
            <a:endParaRPr lang="fr-FR" dirty="0"/>
          </a:p>
        </p:txBody>
      </p:sp>
    </p:spTree>
    <p:extLst>
      <p:ext uri="{BB962C8B-B14F-4D97-AF65-F5344CB8AC3E}">
        <p14:creationId xmlns:p14="http://schemas.microsoft.com/office/powerpoint/2010/main" val="2935290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Essor">
  <a:themeElements>
    <a:clrScheme name="Essor 1">
      <a:dk1>
        <a:srgbClr val="000000"/>
      </a:dk1>
      <a:lt1>
        <a:srgbClr val="FFFFFF"/>
      </a:lt1>
      <a:dk2>
        <a:srgbClr val="0000FF"/>
      </a:dk2>
      <a:lt2>
        <a:srgbClr val="FFCC66"/>
      </a:lt2>
      <a:accent1>
        <a:srgbClr val="00FFFF"/>
      </a:accent1>
      <a:accent2>
        <a:srgbClr val="3366FF"/>
      </a:accent2>
      <a:accent3>
        <a:srgbClr val="AAAAFF"/>
      </a:accent3>
      <a:accent4>
        <a:srgbClr val="DADADA"/>
      </a:accent4>
      <a:accent5>
        <a:srgbClr val="AAFFFF"/>
      </a:accent5>
      <a:accent6>
        <a:srgbClr val="2D5CE7"/>
      </a:accent6>
      <a:hlink>
        <a:srgbClr val="FF0033"/>
      </a:hlink>
      <a:folHlink>
        <a:srgbClr val="FFFF00"/>
      </a:folHlink>
    </a:clrScheme>
    <a:fontScheme name="Essor">
      <a:majorFont>
        <a:latin typeface="Arial"/>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lnDef>
  </a:objectDefaults>
  <a:extraClrSchemeLst>
    <a:extraClrScheme>
      <a:clrScheme name="Essor 1">
        <a:dk1>
          <a:srgbClr val="000000"/>
        </a:dk1>
        <a:lt1>
          <a:srgbClr val="FFFFFF"/>
        </a:lt1>
        <a:dk2>
          <a:srgbClr val="0000FF"/>
        </a:dk2>
        <a:lt2>
          <a:srgbClr val="FFCC66"/>
        </a:lt2>
        <a:accent1>
          <a:srgbClr val="00FFFF"/>
        </a:accent1>
        <a:accent2>
          <a:srgbClr val="3366FF"/>
        </a:accent2>
        <a:accent3>
          <a:srgbClr val="AAAAFF"/>
        </a:accent3>
        <a:accent4>
          <a:srgbClr val="DADADA"/>
        </a:accent4>
        <a:accent5>
          <a:srgbClr val="AAFFFF"/>
        </a:accent5>
        <a:accent6>
          <a:srgbClr val="2D5CE7"/>
        </a:accent6>
        <a:hlink>
          <a:srgbClr val="FF0033"/>
        </a:hlink>
        <a:folHlink>
          <a:srgbClr val="FFFF00"/>
        </a:folHlink>
      </a:clrScheme>
      <a:clrMap bg1="dk2" tx1="lt1" bg2="dk1" tx2="lt2" accent1="accent1" accent2="accent2" accent3="accent3" accent4="accent4" accent5="accent5" accent6="accent6" hlink="hlink" folHlink="folHlink"/>
    </a:extraClrScheme>
    <a:extraClrScheme>
      <a:clrScheme name="Essor 2">
        <a:dk1>
          <a:srgbClr val="000000"/>
        </a:dk1>
        <a:lt1>
          <a:srgbClr val="FFFFFF"/>
        </a:lt1>
        <a:dk2>
          <a:srgbClr val="000000"/>
        </a:dk2>
        <a:lt2>
          <a:srgbClr val="CCECFF"/>
        </a:lt2>
        <a:accent1>
          <a:srgbClr val="6699FF"/>
        </a:accent1>
        <a:accent2>
          <a:srgbClr val="66CCFF"/>
        </a:accent2>
        <a:accent3>
          <a:srgbClr val="FFFFFF"/>
        </a:accent3>
        <a:accent4>
          <a:srgbClr val="000000"/>
        </a:accent4>
        <a:accent5>
          <a:srgbClr val="B8CAFF"/>
        </a:accent5>
        <a:accent6>
          <a:srgbClr val="5CB9E7"/>
        </a:accent6>
        <a:hlink>
          <a:srgbClr val="CC99FF"/>
        </a:hlink>
        <a:folHlink>
          <a:srgbClr val="00CCCC"/>
        </a:folHlink>
      </a:clrScheme>
      <a:clrMap bg1="lt1" tx1="dk1" bg2="lt2" tx2="dk2" accent1="accent1" accent2="accent2" accent3="accent3" accent4="accent4" accent5="accent5" accent6="accent6" hlink="hlink" folHlink="folHlink"/>
    </a:extraClrScheme>
    <a:extraClrScheme>
      <a:clrScheme name="Essor 3">
        <a:dk1>
          <a:srgbClr val="000000"/>
        </a:dk1>
        <a:lt1>
          <a:srgbClr val="FFFFFF"/>
        </a:lt1>
        <a:dk2>
          <a:srgbClr val="000000"/>
        </a:dk2>
        <a:lt2>
          <a:srgbClr val="FFFFFF"/>
        </a:lt2>
        <a:accent1>
          <a:srgbClr val="CBCBCB"/>
        </a:accent1>
        <a:accent2>
          <a:srgbClr val="EAEAEA"/>
        </a:accent2>
        <a:accent3>
          <a:srgbClr val="FFFFFF"/>
        </a:accent3>
        <a:accent4>
          <a:srgbClr val="000000"/>
        </a:accent4>
        <a:accent5>
          <a:srgbClr val="E2E2E2"/>
        </a:accent5>
        <a:accent6>
          <a:srgbClr val="D4D4D4"/>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Essor 4">
        <a:dk1>
          <a:srgbClr val="000000"/>
        </a:dk1>
        <a:lt1>
          <a:srgbClr val="FFFFFF"/>
        </a:lt1>
        <a:dk2>
          <a:srgbClr val="008080"/>
        </a:dk2>
        <a:lt2>
          <a:srgbClr val="FFCC66"/>
        </a:lt2>
        <a:accent1>
          <a:srgbClr val="0099CC"/>
        </a:accent1>
        <a:accent2>
          <a:srgbClr val="009999"/>
        </a:accent2>
        <a:accent3>
          <a:srgbClr val="AAC0C0"/>
        </a:accent3>
        <a:accent4>
          <a:srgbClr val="DADADA"/>
        </a:accent4>
        <a:accent5>
          <a:srgbClr val="AACAE2"/>
        </a:accent5>
        <a:accent6>
          <a:srgbClr val="008A8A"/>
        </a:accent6>
        <a:hlink>
          <a:srgbClr val="6600CC"/>
        </a:hlink>
        <a:folHlink>
          <a:srgbClr val="FFFF00"/>
        </a:folHlink>
      </a:clrScheme>
      <a:clrMap bg1="dk2" tx1="lt1" bg2="dk1" tx2="lt2" accent1="accent1" accent2="accent2" accent3="accent3" accent4="accent4" accent5="accent5" accent6="accent6" hlink="hlink" folHlink="folHlink"/>
    </a:extraClrScheme>
    <a:extraClrScheme>
      <a:clrScheme name="Essor 5">
        <a:dk1>
          <a:srgbClr val="000000"/>
        </a:dk1>
        <a:lt1>
          <a:srgbClr val="FFFFFF"/>
        </a:lt1>
        <a:dk2>
          <a:srgbClr val="993300"/>
        </a:dk2>
        <a:lt2>
          <a:srgbClr val="FFCC66"/>
        </a:lt2>
        <a:accent1>
          <a:srgbClr val="FF6633"/>
        </a:accent1>
        <a:accent2>
          <a:srgbClr val="CC6600"/>
        </a:accent2>
        <a:accent3>
          <a:srgbClr val="CAADAA"/>
        </a:accent3>
        <a:accent4>
          <a:srgbClr val="DADADA"/>
        </a:accent4>
        <a:accent5>
          <a:srgbClr val="FFB8AD"/>
        </a:accent5>
        <a:accent6>
          <a:srgbClr val="B95C00"/>
        </a:accent6>
        <a:hlink>
          <a:srgbClr val="CC0000"/>
        </a:hlink>
        <a:folHlink>
          <a:srgbClr val="FFFF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Designs\Essor.pot</Template>
  <TotalTime>2603</TotalTime>
  <Words>3521</Words>
  <Application>Microsoft Macintosh PowerPoint</Application>
  <PresentationFormat>On-screen Show (4:3)</PresentationFormat>
  <Paragraphs>278</Paragraphs>
  <Slides>34</Slides>
  <Notes>1</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Essor</vt:lpstr>
      <vt:lpstr>Les troubles envahissants du développement (TED) ou troubles du spectre autistique (TSA)</vt:lpstr>
      <vt:lpstr>Intro/ notion de TED</vt:lpstr>
      <vt:lpstr>doc</vt:lpstr>
      <vt:lpstr>TED ou psychose infantile?</vt:lpstr>
      <vt:lpstr>Suite TED ou psychose</vt:lpstr>
      <vt:lpstr>Description clinique de Kanner (1943, à partir de 11 patients)</vt:lpstr>
      <vt:lpstr>Critères retenus aujourd’hui de l’autisme infantile (DSMIV et CIM10)</vt:lpstr>
      <vt:lpstr>TSA (DSMV)</vt:lpstr>
      <vt:lpstr>Les théories explicatives</vt:lpstr>
      <vt:lpstr>Etiologies: pas encore de modèle cohérent?</vt:lpstr>
      <vt:lpstr>Etiologies, suite 1</vt:lpstr>
      <vt:lpstr>Etiologies, suite 2</vt:lpstr>
      <vt:lpstr>Épreuves utilisées pour poser le diagnostic</vt:lpstr>
      <vt:lpstr>Critères diagnostiques (autisme infantile)</vt:lpstr>
      <vt:lpstr>Autisme infantile suite</vt:lpstr>
      <vt:lpstr>Autisme infantile (suite)</vt:lpstr>
      <vt:lpstr>Critères diagnostiques (syndrome d’Asperger)</vt:lpstr>
      <vt:lpstr>Critères S.d’Asperger (suite)</vt:lpstr>
      <vt:lpstr>Pour évaluer</vt:lpstr>
      <vt:lpstr>Recommandations de la Haute Autorité de Santé (HAS) pour la pratique auprès des élèves TED, mars 2012</vt:lpstr>
      <vt:lpstr>Sens des adaptations pédagogiques (autisme infantile)</vt:lpstr>
      <vt:lpstr>LE PECS (picture exchange communication system)</vt:lpstr>
      <vt:lpstr>Adaptations supplémentaires pour le syndrome d’Asperger</vt:lpstr>
      <vt:lpstr>Suite adaptations/S. Asperger</vt:lpstr>
      <vt:lpstr>Les méthodes « structurées »1</vt:lpstr>
      <vt:lpstr>Les méthodes structurées 2</vt:lpstr>
      <vt:lpstr>Pour envisager des adaptations (grille d’observation en classe de Lenfant et Leroy)</vt:lpstr>
      <vt:lpstr>Suite grille d’observation en classe</vt:lpstr>
      <vt:lpstr>Suite grille d’observation</vt:lpstr>
      <vt:lpstr>suite</vt:lpstr>
      <vt:lpstr>Suite grille</vt:lpstr>
      <vt:lpstr>Suite grille</vt:lpstr>
      <vt:lpstr>Bibliographie sommaire</vt:lpstr>
      <vt:lpstr>Quelques films pour s’autoformer (via canal autisme)</vt:lpstr>
    </vt:vector>
  </TitlesOfParts>
  <Company>iufm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troubles envahissants du développement (TED)</dc:title>
  <dc:creator>exploitation</dc:creator>
  <cp:lastModifiedBy>Chris Honthaas</cp:lastModifiedBy>
  <cp:revision>94</cp:revision>
  <cp:lastPrinted>1601-01-01T00:00:00Z</cp:lastPrinted>
  <dcterms:created xsi:type="dcterms:W3CDTF">2007-10-17T20:38:06Z</dcterms:created>
  <dcterms:modified xsi:type="dcterms:W3CDTF">2014-09-30T21:25:58Z</dcterms:modified>
</cp:coreProperties>
</file>