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5"/>
  </p:notesMasterIdLst>
  <p:sldIdLst>
    <p:sldId id="279" r:id="rId2"/>
    <p:sldId id="280" r:id="rId3"/>
    <p:sldId id="298" r:id="rId4"/>
    <p:sldId id="297" r:id="rId5"/>
    <p:sldId id="266" r:id="rId6"/>
    <p:sldId id="267" r:id="rId7"/>
    <p:sldId id="268" r:id="rId8"/>
    <p:sldId id="264" r:id="rId9"/>
    <p:sldId id="259" r:id="rId10"/>
    <p:sldId id="257" r:id="rId11"/>
    <p:sldId id="281" r:id="rId12"/>
    <p:sldId id="296" r:id="rId13"/>
    <p:sldId id="282" r:id="rId14"/>
    <p:sldId id="284" r:id="rId15"/>
    <p:sldId id="283" r:id="rId16"/>
    <p:sldId id="260" r:id="rId17"/>
    <p:sldId id="300" r:id="rId18"/>
    <p:sldId id="265" r:id="rId19"/>
    <p:sldId id="308" r:id="rId20"/>
    <p:sldId id="310" r:id="rId21"/>
    <p:sldId id="309" r:id="rId22"/>
    <p:sldId id="270" r:id="rId23"/>
    <p:sldId id="269" r:id="rId24"/>
    <p:sldId id="273" r:id="rId25"/>
    <p:sldId id="301" r:id="rId26"/>
    <p:sldId id="302" r:id="rId27"/>
    <p:sldId id="274" r:id="rId28"/>
    <p:sldId id="303" r:id="rId29"/>
    <p:sldId id="304" r:id="rId30"/>
    <p:sldId id="275" r:id="rId31"/>
    <p:sldId id="299" r:id="rId32"/>
    <p:sldId id="291" r:id="rId33"/>
    <p:sldId id="307"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4" d="100"/>
          <a:sy n="74" d="100"/>
        </p:scale>
        <p:origin x="-540"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DF50D0-54B4-4337-B1BB-3877649975AA}" type="datetimeFigureOut">
              <a:rPr lang="fr-FR" smtClean="0"/>
              <a:pPr/>
              <a:t>15/02/2012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6C152-2741-4919-A12D-898A0734A1E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Il nous voit sans nous voir</a:t>
            </a:r>
          </a:p>
          <a:p>
            <a:r>
              <a:rPr lang="fr-FR" dirty="0" smtClean="0"/>
              <a:t>Handicapés handicapants</a:t>
            </a:r>
            <a:endParaRPr lang="fr-FR" dirty="0"/>
          </a:p>
        </p:txBody>
      </p:sp>
      <p:sp>
        <p:nvSpPr>
          <p:cNvPr id="4" name="Espace réservé du numéro de diapositive 3"/>
          <p:cNvSpPr>
            <a:spLocks noGrp="1"/>
          </p:cNvSpPr>
          <p:nvPr>
            <p:ph type="sldNum" sz="quarter" idx="10"/>
          </p:nvPr>
        </p:nvSpPr>
        <p:spPr/>
        <p:txBody>
          <a:bodyPr/>
          <a:lstStyle/>
          <a:p>
            <a:fld id="{7136C152-2741-4919-A12D-898A0734A1E1}" type="slidenum">
              <a:rPr lang="fr-FR" smtClean="0"/>
              <a:pPr/>
              <a:t>11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utile quand déficience sensorielle associée</a:t>
            </a:r>
            <a:endParaRPr lang="fr-FR" dirty="0"/>
          </a:p>
        </p:txBody>
      </p:sp>
      <p:sp>
        <p:nvSpPr>
          <p:cNvPr id="4" name="Espace réservé du numéro de diapositive 3"/>
          <p:cNvSpPr>
            <a:spLocks noGrp="1"/>
          </p:cNvSpPr>
          <p:nvPr>
            <p:ph type="sldNum" sz="quarter" idx="10"/>
          </p:nvPr>
        </p:nvSpPr>
        <p:spPr/>
        <p:txBody>
          <a:bodyPr/>
          <a:lstStyle/>
          <a:p>
            <a:fld id="{7136C152-2741-4919-A12D-898A0734A1E1}" type="slidenum">
              <a:rPr lang="fr-FR" smtClean="0"/>
              <a:pPr/>
              <a:t>28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pPr/>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15/02/2012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pPr/>
              <a:t>15/02/2012</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TED, TED non spécifié AUTISME, </a:t>
            </a:r>
            <a:r>
              <a:rPr lang="fr-FR" dirty="0" err="1" smtClean="0"/>
              <a:t>TSA,traits</a:t>
            </a:r>
            <a:r>
              <a:rPr lang="fr-FR" dirty="0" smtClean="0"/>
              <a:t> </a:t>
            </a:r>
            <a:r>
              <a:rPr lang="fr-FR" dirty="0" smtClean="0"/>
              <a:t>autistiques …</a:t>
            </a:r>
            <a:endParaRPr lang="fr-FR" dirty="0"/>
          </a:p>
        </p:txBody>
      </p:sp>
      <p:sp>
        <p:nvSpPr>
          <p:cNvPr id="3" name="Sous-titre 2"/>
          <p:cNvSpPr>
            <a:spLocks noGrp="1"/>
          </p:cNvSpPr>
          <p:nvPr>
            <p:ph type="subTitle" idx="1"/>
          </p:nvPr>
        </p:nvSpPr>
        <p:spPr/>
        <p:txBody>
          <a:bodyPr/>
          <a:lstStyle/>
          <a:p>
            <a:endParaRPr lang="fr-FR" dirty="0" smtClean="0"/>
          </a:p>
          <a:p>
            <a:r>
              <a:rPr lang="fr-FR" dirty="0" smtClean="0"/>
              <a:t>De quoi parle t’on?</a:t>
            </a:r>
          </a:p>
          <a:p>
            <a:r>
              <a:rPr lang="fr-FR" dirty="0" smtClean="0"/>
              <a:t>Comment s’y retrouver?</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cs typeface="Arial" pitchFamily="34" charset="0"/>
              </a:rPr>
              <a:t>1. La clinique : triade </a:t>
            </a:r>
            <a:r>
              <a:rPr lang="fr-FR" dirty="0" smtClean="0">
                <a:cs typeface="Arial" pitchFamily="34" charset="0"/>
              </a:rPr>
              <a:t>symptomatique</a:t>
            </a:r>
            <a:endParaRPr lang="fr-FR" dirty="0">
              <a:cs typeface="Arial" pitchFamily="34" charset="0"/>
            </a:endParaRPr>
          </a:p>
        </p:txBody>
      </p:sp>
      <p:sp>
        <p:nvSpPr>
          <p:cNvPr id="3" name="Espace réservé du contenu 2"/>
          <p:cNvSpPr>
            <a:spLocks noGrp="1"/>
          </p:cNvSpPr>
          <p:nvPr>
            <p:ph idx="1"/>
          </p:nvPr>
        </p:nvSpPr>
        <p:spPr/>
        <p:txBody>
          <a:bodyPr>
            <a:normAutofit fontScale="25000" lnSpcReduction="20000"/>
          </a:bodyPr>
          <a:lstStyle/>
          <a:p>
            <a:pPr marL="1508760" indent="-1371600">
              <a:buFont typeface="+mj-lt"/>
              <a:buAutoNum type="alphaUcPeriod"/>
            </a:pPr>
            <a:r>
              <a:rPr lang="fr-FR" sz="11200" dirty="0" smtClean="0">
                <a:cs typeface="Arial" pitchFamily="34" charset="0"/>
              </a:rPr>
              <a:t>Altération qualitative des </a:t>
            </a:r>
            <a:r>
              <a:rPr lang="fr-FR" sz="11200" u="sng" dirty="0" smtClean="0">
                <a:cs typeface="Arial" pitchFamily="34" charset="0"/>
              </a:rPr>
              <a:t>interactions sociales </a:t>
            </a:r>
            <a:r>
              <a:rPr lang="fr-FR" sz="11200" dirty="0" smtClean="0">
                <a:cs typeface="Arial" pitchFamily="34" charset="0"/>
              </a:rPr>
              <a:t>(dimension de la réciprocité+++)</a:t>
            </a:r>
            <a:r>
              <a:rPr lang="fr-FR" sz="11200" u="sng" dirty="0" smtClean="0">
                <a:cs typeface="Arial" pitchFamily="34" charset="0"/>
              </a:rPr>
              <a:t>  </a:t>
            </a:r>
          </a:p>
          <a:p>
            <a:pPr marL="1508760" indent="-1371600">
              <a:buFont typeface="+mj-lt"/>
              <a:buAutoNum type="alphaUcPeriod"/>
            </a:pPr>
            <a:r>
              <a:rPr lang="fr-FR" sz="11200" dirty="0" smtClean="0">
                <a:cs typeface="Arial" pitchFamily="34" charset="0"/>
              </a:rPr>
              <a:t>Altération qualitative de la </a:t>
            </a:r>
            <a:r>
              <a:rPr lang="fr-FR" sz="11200" u="sng" dirty="0" smtClean="0">
                <a:cs typeface="Arial" pitchFamily="34" charset="0"/>
              </a:rPr>
              <a:t>communication</a:t>
            </a:r>
            <a:r>
              <a:rPr lang="fr-FR" sz="11200" dirty="0" smtClean="0">
                <a:cs typeface="Arial" pitchFamily="34" charset="0"/>
              </a:rPr>
              <a:t> verbale et non verbale</a:t>
            </a:r>
          </a:p>
          <a:p>
            <a:pPr marL="1508760" indent="-1371600">
              <a:buFont typeface="+mj-lt"/>
              <a:buAutoNum type="alphaUcPeriod"/>
            </a:pPr>
            <a:r>
              <a:rPr lang="fr-FR" sz="11200" dirty="0" smtClean="0">
                <a:cs typeface="Arial" pitchFamily="34" charset="0"/>
              </a:rPr>
              <a:t>Caractère restreint , répétitif et stéréotypé du comportement, des intérêts et des activités </a:t>
            </a:r>
          </a:p>
          <a:p>
            <a:pPr>
              <a:buNone/>
            </a:pPr>
            <a:r>
              <a:rPr lang="fr-FR" sz="11200" dirty="0" smtClean="0">
                <a:cs typeface="Arial" pitchFamily="34" charset="0"/>
              </a:rPr>
              <a:t>(critère appelé à disparaitre dans le DSM5?)</a:t>
            </a:r>
            <a:endParaRPr lang="fr-FR" sz="11200" dirty="0" smtClean="0">
              <a:cs typeface="Arial" pitchFamily="34" charset="0"/>
            </a:endParaRPr>
          </a:p>
          <a:p>
            <a:pPr>
              <a:buNone/>
            </a:pPr>
            <a:endParaRPr lang="fr-FR" sz="11200" dirty="0" smtClean="0">
              <a:cs typeface="Arial" pitchFamily="34" charset="0"/>
            </a:endParaRPr>
          </a:p>
          <a:p>
            <a:pPr>
              <a:buFont typeface="Wingdings" pitchFamily="2" charset="2"/>
              <a:buChar char="Ø"/>
            </a:pPr>
            <a:r>
              <a:rPr lang="fr-FR" sz="11200" dirty="0" smtClean="0">
                <a:cs typeface="Arial" pitchFamily="34" charset="0"/>
              </a:rPr>
              <a:t>caractéristiques  envahissantes du fonctionnement, en toutes situations</a:t>
            </a:r>
          </a:p>
          <a:p>
            <a:endParaRPr lang="fr-FR" sz="11200" dirty="0" smtClean="0">
              <a:cs typeface="Arial" pitchFamily="34" charset="0"/>
            </a:endParaRPr>
          </a:p>
          <a:p>
            <a:endParaRPr lang="fr-FR" sz="4400" dirty="0" smtClean="0">
              <a:cs typeface="Arial" pitchFamily="34" charset="0"/>
            </a:endParaRPr>
          </a:p>
          <a:p>
            <a:pPr>
              <a:buNone/>
            </a:pPr>
            <a:r>
              <a:rPr lang="fr-FR" sz="4400" dirty="0" smtClean="0">
                <a:cs typeface="Arial" pitchFamily="34" charset="0"/>
              </a:rPr>
              <a:t> </a:t>
            </a:r>
            <a:endParaRPr lang="fr-FR" sz="4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742950" indent="-742950">
              <a:buFont typeface="+mj-lt"/>
              <a:buAutoNum type="alphaUcPeriod"/>
            </a:pPr>
            <a:r>
              <a:rPr lang="fr-FR" dirty="0" smtClean="0"/>
              <a:t>Trouble des Interactions sociales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Isolement (aloneness de Kanner)</a:t>
            </a:r>
          </a:p>
          <a:p>
            <a:pPr>
              <a:buNone/>
            </a:pPr>
            <a:endParaRPr lang="fr-FR" dirty="0" smtClean="0"/>
          </a:p>
          <a:p>
            <a:r>
              <a:rPr lang="fr-FR" dirty="0" smtClean="0"/>
              <a:t>Parents s’inquiètent souvent d’une déficience sensorielle :</a:t>
            </a:r>
          </a:p>
          <a:p>
            <a:pPr>
              <a:buFont typeface="Wingdings" pitchFamily="2" charset="2"/>
              <a:buChar char="Ø"/>
            </a:pPr>
            <a:r>
              <a:rPr lang="fr-FR" dirty="0" smtClean="0"/>
              <a:t>Évitement du regard, regard périphérique, coup d’œil furtif, absence de poursuite oculaire des personnes en mouvement, absence de rassemblement dans le regard quand on s’approche, impression de regard vide, strabisme  variable…</a:t>
            </a:r>
          </a:p>
          <a:p>
            <a:pPr>
              <a:buFont typeface="Wingdings" pitchFamily="2" charset="2"/>
              <a:buChar char="Ø"/>
            </a:pPr>
            <a:r>
              <a:rPr lang="fr-FR" dirty="0" smtClean="0"/>
              <a:t>Absence de réaction à l’appel de son prénom, pas d’orientation au son, réactions paradoxales à des petits bruits… </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Manque de réciprocité dans les interactions</a:t>
            </a:r>
          </a:p>
          <a:p>
            <a:r>
              <a:rPr lang="fr-FR" dirty="0" smtClean="0"/>
              <a:t>Absence d’expression émotionnelle contrastant avec des réactions très vives si on force le contact</a:t>
            </a:r>
          </a:p>
          <a:p>
            <a:r>
              <a:rPr lang="fr-FR" dirty="0" smtClean="0"/>
              <a:t>Difficultés dans les habiletés sociales</a:t>
            </a:r>
          </a:p>
          <a:p>
            <a:pPr>
              <a:buNone/>
            </a:pPr>
            <a:endParaRPr lang="fr-FR" dirty="0" smtClean="0"/>
          </a:p>
          <a:p>
            <a:r>
              <a:rPr lang="fr-FR" b="1" u="sng" dirty="0" smtClean="0"/>
              <a:t>Évolution</a:t>
            </a:r>
            <a:r>
              <a:rPr lang="fr-FR" dirty="0" smtClean="0"/>
              <a:t> : Élément de la triade autistique le plus persistant au cours de la vie</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742950" indent="-742950"/>
            <a:r>
              <a:rPr lang="fr-FR" sz="4000" dirty="0" err="1" smtClean="0">
                <a:cs typeface="Arial" pitchFamily="34" charset="0"/>
              </a:rPr>
              <a:t>B.communication</a:t>
            </a:r>
            <a:r>
              <a:rPr lang="fr-FR" sz="4000" dirty="0" smtClean="0">
                <a:cs typeface="Arial" pitchFamily="34" charset="0"/>
              </a:rPr>
              <a:t> </a:t>
            </a:r>
            <a:r>
              <a:rPr lang="fr-FR" sz="4000" dirty="0" smtClean="0">
                <a:cs typeface="Arial" pitchFamily="34" charset="0"/>
              </a:rPr>
              <a:t>verbale et non verbale</a:t>
            </a:r>
            <a:endParaRPr lang="fr-FR" dirty="0"/>
          </a:p>
        </p:txBody>
      </p:sp>
      <p:sp>
        <p:nvSpPr>
          <p:cNvPr id="3" name="Espace réservé du contenu 2"/>
          <p:cNvSpPr>
            <a:spLocks noGrp="1"/>
          </p:cNvSpPr>
          <p:nvPr>
            <p:ph idx="1"/>
          </p:nvPr>
        </p:nvSpPr>
        <p:spPr/>
        <p:txBody>
          <a:bodyPr>
            <a:normAutofit fontScale="92500" lnSpcReduction="20000"/>
          </a:bodyPr>
          <a:lstStyle/>
          <a:p>
            <a:pPr>
              <a:buFont typeface="Wingdings" pitchFamily="2" charset="2"/>
              <a:buChar char="q"/>
            </a:pPr>
            <a:r>
              <a:rPr lang="fr-FR" b="1" u="sng" dirty="0" smtClean="0"/>
              <a:t>Trouble de la communication verbale</a:t>
            </a:r>
          </a:p>
          <a:p>
            <a:pPr>
              <a:buFont typeface="Wingdings" pitchFamily="2" charset="2"/>
              <a:buChar char="Ø"/>
            </a:pPr>
            <a:r>
              <a:rPr lang="fr-FR" dirty="0" smtClean="0"/>
              <a:t>Absence de développement langagier ou retard de langage(sans tentative de compensation par le geste ou la mimique)</a:t>
            </a:r>
          </a:p>
          <a:p>
            <a:pPr>
              <a:buFont typeface="Wingdings" pitchFamily="2" charset="2"/>
              <a:buChar char="Ø"/>
            </a:pPr>
            <a:r>
              <a:rPr lang="fr-FR" dirty="0" smtClean="0"/>
              <a:t>Usage stéréotypé et répétitif du langage, écholalies</a:t>
            </a:r>
          </a:p>
          <a:p>
            <a:pPr>
              <a:buFont typeface="Wingdings" pitchFamily="2" charset="2"/>
              <a:buChar char="Ø"/>
            </a:pPr>
            <a:r>
              <a:rPr lang="fr-FR" dirty="0" smtClean="0"/>
              <a:t>Parfois langage adultomorphique avec bizarrerie dans la mélodie ou l’intonation (Asperger)</a:t>
            </a:r>
          </a:p>
          <a:p>
            <a:pPr>
              <a:buFont typeface="Wingdings" pitchFamily="2" charset="2"/>
              <a:buChar char="Ø"/>
            </a:pPr>
            <a:r>
              <a:rPr lang="fr-FR" dirty="0" smtClean="0"/>
              <a:t>Incapacité à engager et soutenir une conversation</a:t>
            </a:r>
          </a:p>
          <a:p>
            <a:pPr>
              <a:buFont typeface="Wingdings" pitchFamily="2" charset="2"/>
              <a:buChar char="Ø"/>
            </a:pPr>
            <a:r>
              <a:rPr lang="fr-FR" dirty="0" smtClean="0"/>
              <a:t>Inaptitude à accéder au second degré, à l’abstraction</a:t>
            </a:r>
          </a:p>
          <a:p>
            <a:endParaRPr lang="fr-FR" dirty="0" smtClean="0"/>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a:buFont typeface="Wingdings" pitchFamily="2" charset="2"/>
              <a:buChar char="q"/>
            </a:pPr>
            <a:r>
              <a:rPr lang="fr-FR" b="1" u="sng" dirty="0" smtClean="0"/>
              <a:t>Trouble de la communication non verbale</a:t>
            </a:r>
          </a:p>
          <a:p>
            <a:pPr>
              <a:buFont typeface="Wingdings" pitchFamily="2" charset="2"/>
              <a:buChar char="Ø"/>
            </a:pPr>
            <a:r>
              <a:rPr lang="fr-FR" dirty="0" smtClean="0"/>
              <a:t>Absence de pointage, d’attention partagée</a:t>
            </a:r>
          </a:p>
          <a:p>
            <a:pPr>
              <a:buFont typeface="Wingdings" pitchFamily="2" charset="2"/>
              <a:buChar char="Ø"/>
            </a:pPr>
            <a:r>
              <a:rPr lang="fr-FR" dirty="0" smtClean="0"/>
              <a:t>Absence de jeu de « faire-semblant » ou  d’un jeu d’imitation sociale correspondant à l’âge de développement </a:t>
            </a:r>
          </a:p>
          <a:p>
            <a:pPr>
              <a:buFont typeface="Wingdings" pitchFamily="2" charset="2"/>
              <a:buChar char="Ø"/>
            </a:pPr>
            <a:r>
              <a:rPr lang="fr-FR" dirty="0" smtClean="0"/>
              <a:t>Utilisation du corps de l’autre (« prend la main pour faire »)</a:t>
            </a:r>
          </a:p>
          <a:p>
            <a:pPr>
              <a:buNone/>
            </a:pPr>
            <a:endParaRPr lang="fr-FR" dirty="0" smtClean="0"/>
          </a:p>
          <a:p>
            <a:pPr>
              <a:buFont typeface="Wingdings" pitchFamily="2" charset="2"/>
              <a:buChar char="q"/>
            </a:pPr>
            <a:r>
              <a:rPr lang="fr-FR" b="1" u="sng" dirty="0" smtClean="0"/>
              <a:t>évolution</a:t>
            </a:r>
          </a:p>
          <a:p>
            <a:pPr>
              <a:buFont typeface="Wingdings" pitchFamily="2" charset="2"/>
              <a:buChar char="Ø"/>
            </a:pPr>
            <a:r>
              <a:rPr lang="fr-FR" dirty="0" smtClean="0"/>
              <a:t>S’améliore, en particulier le non-verbal, pendant la trajectoire de vie mais reste souvent déficitaire</a:t>
            </a:r>
          </a:p>
          <a:p>
            <a:pPr>
              <a:buFont typeface="Wingdings" pitchFamily="2" charset="2"/>
              <a:buChar char="Ø"/>
            </a:pPr>
            <a:r>
              <a:rPr lang="fr-FR" dirty="0" smtClean="0"/>
              <a:t>La moitié des autistes ne développent pas de langage fonctionnel</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742950" indent="-742950"/>
            <a:r>
              <a:rPr lang="fr-FR" dirty="0" smtClean="0"/>
              <a:t>C. Intérêts </a:t>
            </a:r>
            <a:r>
              <a:rPr lang="fr-FR" dirty="0" smtClean="0"/>
              <a:t>restreints et comportements répétitifs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Besoin d’immuabilité ( sameness de Kanner)</a:t>
            </a:r>
          </a:p>
          <a:p>
            <a:r>
              <a:rPr lang="fr-FR" dirty="0" smtClean="0"/>
              <a:t>Absence de jeu : objets manipulés pour leurs qualités sensorielles et non dans une dimension ludique</a:t>
            </a:r>
          </a:p>
          <a:p>
            <a:r>
              <a:rPr lang="fr-FR" dirty="0" smtClean="0"/>
              <a:t>Pas de « doudou »</a:t>
            </a:r>
          </a:p>
          <a:p>
            <a:r>
              <a:rPr lang="fr-FR" dirty="0" smtClean="0"/>
              <a:t>Stéréotypies gestuelles ou orales</a:t>
            </a:r>
          </a:p>
          <a:p>
            <a:r>
              <a:rPr lang="fr-FR" dirty="0" smtClean="0"/>
              <a:t>Parfois: performances hors norme dans certains domaines</a:t>
            </a:r>
          </a:p>
          <a:p>
            <a:pPr>
              <a:buNone/>
            </a:pPr>
            <a:endParaRPr lang="fr-FR" dirty="0" smtClean="0"/>
          </a:p>
          <a:p>
            <a:r>
              <a:rPr lang="fr-FR" b="1" u="sng" dirty="0" smtClean="0"/>
              <a:t>Évolution</a:t>
            </a:r>
            <a:r>
              <a:rPr lang="fr-FR" dirty="0" smtClean="0"/>
              <a:t>: Amélioration surtout notable si QI&gt;70</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classifications diagnostiques</a:t>
            </a:r>
            <a:endParaRPr lang="fr-FR" dirty="0"/>
          </a:p>
        </p:txBody>
      </p:sp>
      <p:sp>
        <p:nvSpPr>
          <p:cNvPr id="3" name="Espace réservé du contenu 2"/>
          <p:cNvSpPr>
            <a:spLocks noGrp="1"/>
          </p:cNvSpPr>
          <p:nvPr>
            <p:ph idx="1"/>
          </p:nvPr>
        </p:nvSpPr>
        <p:spPr/>
        <p:txBody>
          <a:bodyPr/>
          <a:lstStyle/>
          <a:p>
            <a:r>
              <a:rPr lang="fr-FR" dirty="0" smtClean="0"/>
              <a:t>Tableaux cliniques hétérogènes : on parle des autismes … et dans le DSM V de spectre autistique pour souligner un certain continuum entre les différentes formes de TED</a:t>
            </a:r>
          </a:p>
          <a:p>
            <a:r>
              <a:rPr lang="fr-FR" dirty="0" smtClean="0"/>
              <a:t>Un des reproches fait au DSM V est de ne pas tenir compte des particularités du fonctionnement cognitif des autistes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0"/>
            <a:ext cx="8472118" cy="4869160"/>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Tableau de correspondance des TED selon les principales classifications</a:t>
            </a:r>
            <a:endParaRPr lang="fr-FR" dirty="0"/>
          </a:p>
        </p:txBody>
      </p:sp>
      <p:sp>
        <p:nvSpPr>
          <p:cNvPr id="3" name="Sous-titre 2"/>
          <p:cNvSpPr>
            <a:spLocks noGrp="1"/>
          </p:cNvSpPr>
          <p:nvPr>
            <p:ph type="subTitle" idx="1"/>
          </p:nvPr>
        </p:nvSpPr>
        <p:spPr>
          <a:xfrm flipV="1">
            <a:off x="1619672" y="6525343"/>
            <a:ext cx="6152728" cy="45719"/>
          </a:xfrm>
        </p:spPr>
        <p:txBody>
          <a:bodyPr>
            <a:normAutofit fontScale="25000" lnSpcReduction="20000"/>
          </a:bodyPr>
          <a:lstStyle/>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58018"/>
          </a:xfrm>
        </p:spPr>
        <p:txBody>
          <a:bodyPr>
            <a:normAutofit fontScale="90000"/>
          </a:bodyPr>
          <a:lstStyle/>
          <a:p>
            <a:endParaRPr lang="fr-FR" dirty="0"/>
          </a:p>
        </p:txBody>
      </p:sp>
      <p:graphicFrame>
        <p:nvGraphicFramePr>
          <p:cNvPr id="4" name="Espace réservé du contenu 3"/>
          <p:cNvGraphicFramePr>
            <a:graphicFrameLocks noGrp="1"/>
          </p:cNvGraphicFramePr>
          <p:nvPr>
            <p:ph idx="1"/>
          </p:nvPr>
        </p:nvGraphicFramePr>
        <p:xfrm>
          <a:off x="251520" y="476672"/>
          <a:ext cx="8435280" cy="6758345"/>
        </p:xfrm>
        <a:graphic>
          <a:graphicData uri="http://schemas.openxmlformats.org/drawingml/2006/table">
            <a:tbl>
              <a:tblPr firstRow="1" bandRow="1">
                <a:tableStyleId>{5C22544A-7EE6-4342-B048-85BDC9FD1C3A}</a:tableStyleId>
              </a:tblPr>
              <a:tblGrid>
                <a:gridCol w="2016224"/>
                <a:gridCol w="2201416"/>
                <a:gridCol w="2108820"/>
                <a:gridCol w="2108820"/>
              </a:tblGrid>
              <a:tr h="504056">
                <a:tc>
                  <a:txBody>
                    <a:bodyPr/>
                    <a:lstStyle/>
                    <a:p>
                      <a:r>
                        <a:rPr lang="fr-FR" dirty="0" smtClean="0"/>
                        <a:t>CIM-10</a:t>
                      </a:r>
                      <a:endParaRPr lang="fr-FR" dirty="0"/>
                    </a:p>
                  </a:txBody>
                  <a:tcPr/>
                </a:tc>
                <a:tc>
                  <a:txBody>
                    <a:bodyPr/>
                    <a:lstStyle/>
                    <a:p>
                      <a:r>
                        <a:rPr lang="fr-FR" dirty="0" smtClean="0"/>
                        <a:t>DSM IV </a:t>
                      </a:r>
                      <a:endParaRPr lang="fr-FR" dirty="0"/>
                    </a:p>
                  </a:txBody>
                  <a:tcPr/>
                </a:tc>
                <a:tc>
                  <a:txBody>
                    <a:bodyPr/>
                    <a:lstStyle/>
                    <a:p>
                      <a:r>
                        <a:rPr lang="fr-FR" dirty="0" smtClean="0"/>
                        <a:t>DSM V(2012?)</a:t>
                      </a:r>
                      <a:endParaRPr lang="fr-FR" dirty="0"/>
                    </a:p>
                  </a:txBody>
                  <a:tcPr/>
                </a:tc>
                <a:tc>
                  <a:txBody>
                    <a:bodyPr/>
                    <a:lstStyle/>
                    <a:p>
                      <a:r>
                        <a:rPr lang="fr-FR" dirty="0" smtClean="0"/>
                        <a:t>CFTMEA-R</a:t>
                      </a:r>
                      <a:endParaRPr lang="fr-FR" dirty="0"/>
                    </a:p>
                  </a:txBody>
                  <a:tcPr/>
                </a:tc>
              </a:tr>
              <a:tr h="607412">
                <a:tc>
                  <a:txBody>
                    <a:bodyPr/>
                    <a:lstStyle/>
                    <a:p>
                      <a:r>
                        <a:rPr lang="fr-FR" sz="1400" dirty="0" smtClean="0"/>
                        <a:t>Autisme infantile</a:t>
                      </a:r>
                      <a:endParaRPr lang="fr-FR" sz="1400" dirty="0"/>
                    </a:p>
                  </a:txBody>
                  <a:tcPr/>
                </a:tc>
                <a:tc>
                  <a:txBody>
                    <a:bodyPr/>
                    <a:lstStyle/>
                    <a:p>
                      <a:r>
                        <a:rPr lang="fr-FR" sz="1400" dirty="0" smtClean="0"/>
                        <a:t>Trouble autistique</a:t>
                      </a:r>
                      <a:endParaRPr lang="fr-FR" sz="1400" dirty="0"/>
                    </a:p>
                  </a:txBody>
                  <a:tcPr/>
                </a:tc>
                <a:tc>
                  <a:txBody>
                    <a:bodyPr/>
                    <a:lstStyle/>
                    <a:p>
                      <a:r>
                        <a:rPr lang="fr-FR" sz="1400" dirty="0" smtClean="0"/>
                        <a:t>Trouble du spectre autistique</a:t>
                      </a:r>
                      <a:endParaRPr lang="fr-FR" sz="1400" dirty="0"/>
                    </a:p>
                  </a:txBody>
                  <a:tcPr/>
                </a:tc>
                <a:tc>
                  <a:txBody>
                    <a:bodyPr/>
                    <a:lstStyle/>
                    <a:p>
                      <a:r>
                        <a:rPr lang="fr-FR" sz="1400" dirty="0" smtClean="0"/>
                        <a:t>Autisme infantile </a:t>
                      </a:r>
                      <a:endParaRPr lang="fr-FR" sz="1400" dirty="0"/>
                    </a:p>
                  </a:txBody>
                  <a:tcPr/>
                </a:tc>
              </a:tr>
              <a:tr h="760740">
                <a:tc>
                  <a:txBody>
                    <a:bodyPr/>
                    <a:lstStyle/>
                    <a:p>
                      <a:r>
                        <a:rPr lang="fr-FR" sz="1400" dirty="0" smtClean="0"/>
                        <a:t>Syndrome de </a:t>
                      </a:r>
                      <a:r>
                        <a:rPr lang="fr-FR" sz="1400" dirty="0" err="1" smtClean="0"/>
                        <a:t>Rett</a:t>
                      </a:r>
                      <a:endParaRPr lang="fr-FR" sz="1400" dirty="0"/>
                    </a:p>
                  </a:txBody>
                  <a:tcPr/>
                </a:tc>
                <a:tc>
                  <a:txBody>
                    <a:bodyPr/>
                    <a:lstStyle/>
                    <a:p>
                      <a:r>
                        <a:rPr lang="fr-FR" sz="1400" dirty="0" smtClean="0"/>
                        <a:t>Syndrome de </a:t>
                      </a:r>
                      <a:r>
                        <a:rPr lang="fr-FR" sz="1400" dirty="0" err="1" smtClean="0"/>
                        <a:t>Rett</a:t>
                      </a:r>
                      <a:endParaRPr lang="fr-FR" sz="1400" dirty="0"/>
                    </a:p>
                  </a:txBody>
                  <a:tcPr/>
                </a:tc>
                <a:tc>
                  <a:txBody>
                    <a:bodyPr/>
                    <a:lstStyle/>
                    <a:p>
                      <a:endParaRPr lang="fr-FR" sz="1400" dirty="0"/>
                    </a:p>
                  </a:txBody>
                  <a:tcPr/>
                </a:tc>
                <a:tc>
                  <a:txBody>
                    <a:bodyPr/>
                    <a:lstStyle/>
                    <a:p>
                      <a:r>
                        <a:rPr lang="fr-FR" sz="1400" dirty="0" smtClean="0"/>
                        <a:t>Troubles </a:t>
                      </a:r>
                      <a:r>
                        <a:rPr lang="fr-FR" sz="1400" dirty="0" err="1" smtClean="0"/>
                        <a:t>désintégratifs</a:t>
                      </a:r>
                      <a:r>
                        <a:rPr lang="fr-FR" sz="1400" dirty="0" smtClean="0"/>
                        <a:t> de l’enfance</a:t>
                      </a:r>
                      <a:endParaRPr lang="fr-FR" sz="1400" dirty="0"/>
                    </a:p>
                  </a:txBody>
                  <a:tcPr/>
                </a:tc>
              </a:tr>
              <a:tr h="792088">
                <a:tc>
                  <a:txBody>
                    <a:bodyPr/>
                    <a:lstStyle/>
                    <a:p>
                      <a:r>
                        <a:rPr lang="fr-FR" sz="1400" dirty="0" smtClean="0"/>
                        <a:t>Autre trouble</a:t>
                      </a:r>
                      <a:r>
                        <a:rPr lang="fr-FR" sz="1400" baseline="0" dirty="0" smtClean="0"/>
                        <a:t> </a:t>
                      </a:r>
                      <a:r>
                        <a:rPr lang="fr-FR" sz="1400" dirty="0" err="1" smtClean="0"/>
                        <a:t>désintégratif</a:t>
                      </a:r>
                      <a:endParaRPr lang="fr-FR" sz="1400" dirty="0"/>
                    </a:p>
                  </a:txBody>
                  <a:tcPr/>
                </a:tc>
                <a:tc>
                  <a:txBody>
                    <a:bodyPr/>
                    <a:lstStyle/>
                    <a:p>
                      <a:r>
                        <a:rPr lang="fr-FR" sz="1400" dirty="0" smtClean="0"/>
                        <a:t>trouble</a:t>
                      </a:r>
                      <a:r>
                        <a:rPr lang="fr-FR" sz="1400" baseline="0" dirty="0" smtClean="0"/>
                        <a:t> </a:t>
                      </a:r>
                      <a:r>
                        <a:rPr lang="fr-FR" sz="1400" dirty="0" err="1" smtClean="0"/>
                        <a:t>désintégratif</a:t>
                      </a:r>
                      <a:endParaRPr lang="fr-FR" sz="1400" dirty="0"/>
                    </a:p>
                  </a:txBody>
                  <a:tcPr/>
                </a:tc>
                <a:tc>
                  <a:txBody>
                    <a:bodyPr/>
                    <a:lstStyle/>
                    <a:p>
                      <a:endParaRPr lang="fr-F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Troubles </a:t>
                      </a:r>
                      <a:r>
                        <a:rPr lang="fr-FR" sz="1400" dirty="0" err="1" smtClean="0"/>
                        <a:t>désintégratifs</a:t>
                      </a:r>
                      <a:r>
                        <a:rPr lang="fr-FR" sz="1400" dirty="0" smtClean="0"/>
                        <a:t> de l’enfance</a:t>
                      </a:r>
                    </a:p>
                    <a:p>
                      <a:endParaRPr lang="fr-FR" sz="1400" dirty="0"/>
                    </a:p>
                  </a:txBody>
                  <a:tcPr/>
                </a:tc>
              </a:tr>
              <a:tr h="495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Syndrome d’Asperger</a:t>
                      </a:r>
                    </a:p>
                    <a:p>
                      <a:endParaRPr lang="fr-FR" sz="1400" dirty="0"/>
                    </a:p>
                  </a:txBody>
                  <a:tcPr/>
                </a:tc>
                <a:tc>
                  <a:txBody>
                    <a:bodyPr/>
                    <a:lstStyle/>
                    <a:p>
                      <a:r>
                        <a:rPr lang="fr-FR" sz="1400" dirty="0" smtClean="0"/>
                        <a:t>Syndrome d’Asperger</a:t>
                      </a:r>
                      <a:endParaRPr lang="fr-FR" sz="1400" dirty="0"/>
                    </a:p>
                  </a:txBody>
                  <a:tcPr/>
                </a:tc>
                <a:tc>
                  <a:txBody>
                    <a:bodyPr/>
                    <a:lstStyle/>
                    <a:p>
                      <a:endParaRPr lang="fr-FR"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Syndrome d’Asperger</a:t>
                      </a:r>
                    </a:p>
                    <a:p>
                      <a:endParaRPr lang="fr-FR" sz="1400" dirty="0"/>
                    </a:p>
                  </a:txBody>
                  <a:tcPr/>
                </a:tc>
              </a:tr>
              <a:tr h="1851992">
                <a:tc>
                  <a:txBody>
                    <a:bodyPr/>
                    <a:lstStyle/>
                    <a:p>
                      <a:r>
                        <a:rPr lang="fr-FR" sz="1400" dirty="0" smtClean="0"/>
                        <a:t>-autisme atypique</a:t>
                      </a:r>
                    </a:p>
                    <a:p>
                      <a:r>
                        <a:rPr lang="fr-FR" sz="1400" dirty="0" smtClean="0"/>
                        <a:t>-autres TED</a:t>
                      </a:r>
                      <a:endParaRPr lang="fr-FR" sz="1400" dirty="0"/>
                    </a:p>
                  </a:txBody>
                  <a:tcPr/>
                </a:tc>
                <a:tc>
                  <a:txBody>
                    <a:bodyPr/>
                    <a:lstStyle/>
                    <a:p>
                      <a:r>
                        <a:rPr lang="fr-FR" sz="1400" dirty="0" smtClean="0"/>
                        <a:t>TED NS (y compris autisme atypique)</a:t>
                      </a:r>
                      <a:endParaRPr lang="fr-FR" sz="1400" dirty="0"/>
                    </a:p>
                  </a:txBody>
                  <a:tcPr/>
                </a:tc>
                <a:tc>
                  <a:txBody>
                    <a:bodyPr/>
                    <a:lstStyle/>
                    <a:p>
                      <a:endParaRPr lang="fr-FR" sz="1400" dirty="0"/>
                    </a:p>
                  </a:txBody>
                  <a:tcPr/>
                </a:tc>
                <a:tc>
                  <a:txBody>
                    <a:bodyPr/>
                    <a:lstStyle/>
                    <a:p>
                      <a:r>
                        <a:rPr lang="fr-FR" sz="1400" dirty="0" smtClean="0"/>
                        <a:t>-autres formes de l’autisme</a:t>
                      </a:r>
                    </a:p>
                    <a:p>
                      <a:r>
                        <a:rPr lang="fr-FR" sz="1400" dirty="0" smtClean="0"/>
                        <a:t>-psychose précoce déficitaire</a:t>
                      </a:r>
                    </a:p>
                    <a:p>
                      <a:r>
                        <a:rPr lang="fr-FR" sz="1400" dirty="0" smtClean="0"/>
                        <a:t>-Autres psychoses précoces</a:t>
                      </a:r>
                    </a:p>
                    <a:p>
                      <a:r>
                        <a:rPr lang="fr-FR" sz="1400" dirty="0" smtClean="0"/>
                        <a:t>-Dysharmonies psychotiques</a:t>
                      </a:r>
                      <a:endParaRPr lang="fr-FR" sz="1400" dirty="0"/>
                    </a:p>
                  </a:txBody>
                  <a:tcPr/>
                </a:tc>
              </a:tr>
              <a:tr h="1357745">
                <a:tc>
                  <a:txBody>
                    <a:bodyPr/>
                    <a:lstStyle/>
                    <a:p>
                      <a:r>
                        <a:rPr lang="fr-FR" sz="1400" dirty="0" smtClean="0"/>
                        <a:t>Hyperactivité associée à un retard mental et à es mouvements stéréotypés</a:t>
                      </a:r>
                      <a:endParaRPr lang="fr-FR" sz="1400" dirty="0"/>
                    </a:p>
                  </a:txBody>
                  <a:tcPr/>
                </a:tc>
                <a:tc>
                  <a:txBody>
                    <a:bodyPr/>
                    <a:lstStyle/>
                    <a:p>
                      <a:endParaRPr lang="fr-FR" sz="1400"/>
                    </a:p>
                  </a:txBody>
                  <a:tcPr/>
                </a:tc>
                <a:tc>
                  <a:txBody>
                    <a:bodyPr/>
                    <a:lstStyle/>
                    <a:p>
                      <a:endParaRPr lang="fr-FR" sz="1400" dirty="0"/>
                    </a:p>
                  </a:txBody>
                  <a:tcPr/>
                </a:tc>
                <a:tc>
                  <a:txBody>
                    <a:bodyPr/>
                    <a:lstStyle/>
                    <a:p>
                      <a:endParaRPr lang="fr-FR" sz="1400" dirty="0"/>
                    </a:p>
                  </a:txBody>
                  <a:tcPr/>
                </a:tc>
              </a:tr>
            </a:tbl>
          </a:graphicData>
        </a:graphic>
      </p:graphicFrame>
      <p:cxnSp>
        <p:nvCxnSpPr>
          <p:cNvPr id="6" name="Connecteur droit 5"/>
          <p:cNvCxnSpPr/>
          <p:nvPr/>
        </p:nvCxnSpPr>
        <p:spPr>
          <a:xfrm rot="10800000" flipV="1">
            <a:off x="4644008" y="2492896"/>
            <a:ext cx="1800200" cy="64807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cftmea</a:t>
            </a:r>
            <a:endParaRPr lang="fr-FR" dirty="0"/>
          </a:p>
        </p:txBody>
      </p:sp>
      <p:sp>
        <p:nvSpPr>
          <p:cNvPr id="3" name="Espace réservé du contenu 2"/>
          <p:cNvSpPr>
            <a:spLocks noGrp="1"/>
          </p:cNvSpPr>
          <p:nvPr>
            <p:ph idx="1"/>
          </p:nvPr>
        </p:nvSpPr>
        <p:spPr/>
        <p:txBody>
          <a:bodyPr/>
          <a:lstStyle/>
          <a:p>
            <a:r>
              <a:rPr lang="fr-FR" dirty="0" smtClean="0"/>
              <a:t>Classification tenant compte :</a:t>
            </a:r>
          </a:p>
          <a:p>
            <a:pPr>
              <a:buFont typeface="Wingdings" pitchFamily="2" charset="2"/>
              <a:buChar char="Ø"/>
            </a:pPr>
            <a:r>
              <a:rPr lang="fr-FR" dirty="0" smtClean="0"/>
              <a:t>De la symptomatologie</a:t>
            </a:r>
          </a:p>
          <a:p>
            <a:pPr>
              <a:buFont typeface="Wingdings" pitchFamily="2" charset="2"/>
              <a:buChar char="Ø"/>
            </a:pPr>
            <a:r>
              <a:rPr lang="fr-FR" dirty="0" smtClean="0"/>
              <a:t>Du fonctionnement psychique</a:t>
            </a:r>
          </a:p>
          <a:p>
            <a:pPr>
              <a:buFont typeface="Wingdings" pitchFamily="2" charset="2"/>
              <a:buChar char="q"/>
            </a:pPr>
            <a:r>
              <a:rPr lang="fr-FR" dirty="0" smtClean="0"/>
              <a:t>Référence à la psychopathologie et donc au courant de pensée psychanalytique</a:t>
            </a:r>
          </a:p>
          <a:p>
            <a:pPr>
              <a:buFont typeface="Wingdings" pitchFamily="2" charset="2"/>
              <a:buChar char="q"/>
            </a:pPr>
            <a:r>
              <a:rPr lang="fr-FR" dirty="0" smtClean="0"/>
              <a:t>Notion de mécanismes de défense</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Nécessité de clarification des termes utilisés tant pour les professionnels que pour les familles</a:t>
            </a:r>
          </a:p>
          <a:p>
            <a:pPr>
              <a:buNone/>
            </a:pPr>
            <a:endParaRPr lang="fr-FR" dirty="0" smtClean="0"/>
          </a:p>
          <a:p>
            <a:r>
              <a:rPr lang="fr-FR" dirty="0" smtClean="0"/>
              <a:t>Poids des représentations qui circulent autour du Dg d’autisme tant pour les professionnels que pour les familles</a:t>
            </a:r>
          </a:p>
          <a:p>
            <a:pPr>
              <a:buNone/>
            </a:pPr>
            <a:endParaRPr lang="fr-FR" dirty="0" smtClean="0"/>
          </a:p>
          <a:p>
            <a:r>
              <a:rPr lang="fr-FR" dirty="0" smtClean="0"/>
              <a:t>Confusion due à l’utilisation courante de termes issus </a:t>
            </a:r>
          </a:p>
          <a:p>
            <a:pPr>
              <a:buFont typeface="Wingdings" pitchFamily="2" charset="2"/>
              <a:buChar char="Ø"/>
            </a:pPr>
            <a:r>
              <a:rPr lang="fr-FR" dirty="0" smtClean="0"/>
              <a:t>de courant de pensée différents</a:t>
            </a:r>
          </a:p>
          <a:p>
            <a:pPr>
              <a:buFont typeface="Wingdings" pitchFamily="2" charset="2"/>
              <a:buChar char="Ø"/>
            </a:pPr>
            <a:r>
              <a:rPr lang="fr-FR" dirty="0" smtClean="0"/>
              <a:t>de classifications par là même différentes</a:t>
            </a:r>
          </a:p>
          <a:p>
            <a:pPr>
              <a:buNone/>
            </a:pPr>
            <a:endParaRPr lang="fr-FR" dirty="0" smtClean="0"/>
          </a:p>
          <a:p>
            <a:pPr>
              <a:buNone/>
            </a:pPr>
            <a:endParaRPr lang="fr-FR" dirty="0" smtClean="0"/>
          </a:p>
          <a:p>
            <a:pPr>
              <a:buNone/>
            </a:pPr>
            <a:endParaRPr lang="fr-FR" dirty="0" smtClean="0"/>
          </a:p>
          <a:p>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err="1" smtClean="0"/>
              <a:t>Demarche</a:t>
            </a:r>
            <a:r>
              <a:rPr lang="fr-FR" dirty="0" smtClean="0"/>
              <a:t> d’</a:t>
            </a:r>
            <a:r>
              <a:rPr lang="fr-FR" dirty="0" err="1" smtClean="0"/>
              <a:t>evaluation</a:t>
            </a:r>
            <a:r>
              <a:rPr lang="fr-FR" dirty="0" smtClean="0"/>
              <a:t> diagnostique</a:t>
            </a:r>
            <a:endParaRPr lang="fr-FR" dirty="0"/>
          </a:p>
        </p:txBody>
      </p:sp>
      <p:sp>
        <p:nvSpPr>
          <p:cNvPr id="3" name="Sous-titre 2"/>
          <p:cNvSpPr>
            <a:spLocks noGrp="1"/>
          </p:cNvSpPr>
          <p:nvPr>
            <p:ph type="subTitle" idx="1"/>
          </p:nvPr>
        </p:nvSpPr>
        <p:spPr/>
        <p:txBody>
          <a:bodyPr/>
          <a:lstStyle/>
          <a:p>
            <a:r>
              <a:rPr lang="fr-FR" dirty="0" smtClean="0"/>
              <a:t>En référence aux recommandations de la HAS</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évaluations?</a:t>
            </a:r>
            <a:endParaRPr lang="fr-FR" dirty="0"/>
          </a:p>
        </p:txBody>
      </p:sp>
      <p:sp>
        <p:nvSpPr>
          <p:cNvPr id="3" name="Espace réservé du contenu 2"/>
          <p:cNvSpPr>
            <a:spLocks noGrp="1"/>
          </p:cNvSpPr>
          <p:nvPr>
            <p:ph idx="1"/>
          </p:nvPr>
        </p:nvSpPr>
        <p:spPr/>
        <p:txBody>
          <a:bodyPr/>
          <a:lstStyle/>
          <a:p>
            <a:pPr marL="651510" indent="-514350">
              <a:buFont typeface="+mj-lt"/>
              <a:buAutoNum type="arabicPeriod"/>
            </a:pPr>
            <a:r>
              <a:rPr lang="fr-FR" dirty="0" smtClean="0"/>
              <a:t>Bilans pour conforter et préciser le diagnostic de TED</a:t>
            </a:r>
          </a:p>
          <a:p>
            <a:pPr marL="651510" indent="-514350">
              <a:buFont typeface="+mj-lt"/>
              <a:buAutoNum type="arabicPeriod"/>
            </a:pPr>
            <a:endParaRPr lang="fr-FR" dirty="0" smtClean="0"/>
          </a:p>
          <a:p>
            <a:pPr marL="651510" indent="-514350">
              <a:buFont typeface="+mj-lt"/>
              <a:buAutoNum type="arabicPeriod"/>
            </a:pPr>
            <a:r>
              <a:rPr lang="fr-FR" dirty="0" smtClean="0"/>
              <a:t>Bilans somatiques et examens complémentaires</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19256" cy="1700808"/>
          </a:xfrm>
        </p:spPr>
        <p:txBody>
          <a:bodyPr>
            <a:normAutofit/>
          </a:bodyPr>
          <a:lstStyle/>
          <a:p>
            <a:pPr marL="742950" indent="-742950">
              <a:buFont typeface="+mj-lt"/>
              <a:buAutoNum type="arabicPeriod"/>
            </a:pPr>
            <a:r>
              <a:rPr lang="fr-FR" dirty="0" smtClean="0"/>
              <a:t>Le diagnostic d’autisme</a:t>
            </a:r>
            <a:endParaRPr lang="fr-FR" dirty="0"/>
          </a:p>
        </p:txBody>
      </p:sp>
      <p:sp>
        <p:nvSpPr>
          <p:cNvPr id="3" name="Espace réservé du contenu 2"/>
          <p:cNvSpPr>
            <a:spLocks noGrp="1"/>
          </p:cNvSpPr>
          <p:nvPr>
            <p:ph idx="1"/>
          </p:nvPr>
        </p:nvSpPr>
        <p:spPr/>
        <p:txBody>
          <a:bodyPr>
            <a:normAutofit/>
          </a:bodyPr>
          <a:lstStyle/>
          <a:p>
            <a:r>
              <a:rPr lang="fr-FR" dirty="0" smtClean="0"/>
              <a:t>Premier entretien médical orientant les bilans proposés:</a:t>
            </a:r>
          </a:p>
          <a:p>
            <a:r>
              <a:rPr lang="fr-FR" dirty="0" smtClean="0"/>
              <a:t>ADI, Vineland , questionnaires du PEP 3 (</a:t>
            </a:r>
            <a:r>
              <a:rPr lang="fr-FR" u="sng" dirty="0" smtClean="0"/>
              <a:t>regard des parents</a:t>
            </a:r>
            <a:r>
              <a:rPr lang="fr-FR" dirty="0" smtClean="0"/>
              <a:t>)</a:t>
            </a:r>
          </a:p>
          <a:p>
            <a:r>
              <a:rPr lang="fr-FR" dirty="0" smtClean="0"/>
              <a:t>Bilans </a:t>
            </a:r>
            <a:r>
              <a:rPr lang="fr-FR" dirty="0" smtClean="0"/>
              <a:t>possibles</a:t>
            </a:r>
            <a:r>
              <a:rPr lang="fr-FR" dirty="0" smtClean="0"/>
              <a:t> </a:t>
            </a:r>
            <a:r>
              <a:rPr lang="fr-FR" dirty="0" smtClean="0"/>
              <a:t>avec l’enfant : bilan d’efficience ( K-ABC; </a:t>
            </a:r>
            <a:r>
              <a:rPr lang="fr-FR" dirty="0" err="1" smtClean="0"/>
              <a:t>Wisc</a:t>
            </a:r>
            <a:r>
              <a:rPr lang="fr-FR" dirty="0" smtClean="0"/>
              <a:t>-IV, bilan psychomoteur, ADOS, CARS (utile quand déficience sensorielle associée), bilan de langage, bilan neuropsychologique, PEP, bilan pédagogique…</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diagnostique et outils validés d’évaluation</a:t>
            </a:r>
            <a:endParaRPr lang="fr-FR" dirty="0"/>
          </a:p>
        </p:txBody>
      </p:sp>
      <p:sp>
        <p:nvSpPr>
          <p:cNvPr id="3" name="Espace réservé du contenu 2"/>
          <p:cNvSpPr>
            <a:spLocks noGrp="1"/>
          </p:cNvSpPr>
          <p:nvPr>
            <p:ph idx="1"/>
          </p:nvPr>
        </p:nvSpPr>
        <p:spPr/>
        <p:txBody>
          <a:bodyPr/>
          <a:lstStyle/>
          <a:p>
            <a:r>
              <a:rPr lang="fr-FR" dirty="0" smtClean="0"/>
              <a:t>Démarche s’inscrivant dans la compréhension de la dynamique développementale à l’œuvre</a:t>
            </a:r>
          </a:p>
          <a:p>
            <a:pPr>
              <a:buNone/>
            </a:pPr>
            <a:endParaRPr lang="fr-FR" dirty="0" smtClean="0"/>
          </a:p>
          <a:p>
            <a:r>
              <a:rPr lang="fr-FR" dirty="0" smtClean="0"/>
              <a:t>Processus sous - jacent impliquant </a:t>
            </a:r>
          </a:p>
          <a:p>
            <a:pPr>
              <a:buFont typeface="Wingdings" pitchFamily="2" charset="2"/>
              <a:buChar char="Ø"/>
            </a:pPr>
            <a:r>
              <a:rPr lang="fr-FR" dirty="0" smtClean="0"/>
              <a:t>une démarche Dg</a:t>
            </a:r>
          </a:p>
          <a:p>
            <a:pPr>
              <a:buFont typeface="Wingdings" pitchFamily="2" charset="2"/>
              <a:buChar char="Ø"/>
            </a:pPr>
            <a:r>
              <a:rPr lang="fr-FR" dirty="0" smtClean="0"/>
              <a:t>puis un accompagnement le plus précoce  et le plus dense possible.</a:t>
            </a:r>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A- regard </a:t>
            </a:r>
            <a:r>
              <a:rPr lang="fr-FR" u="sng" dirty="0" smtClean="0"/>
              <a:t>des parents</a:t>
            </a:r>
            <a:endParaRPr lang="fr-FR" dirty="0"/>
          </a:p>
        </p:txBody>
      </p:sp>
      <p:sp>
        <p:nvSpPr>
          <p:cNvPr id="3" name="Espace réservé du contenu 2"/>
          <p:cNvSpPr>
            <a:spLocks noGrp="1"/>
          </p:cNvSpPr>
          <p:nvPr>
            <p:ph idx="1"/>
          </p:nvPr>
        </p:nvSpPr>
        <p:spPr/>
        <p:txBody>
          <a:bodyPr>
            <a:normAutofit/>
          </a:bodyPr>
          <a:lstStyle/>
          <a:p>
            <a:r>
              <a:rPr lang="fr-FR" dirty="0" smtClean="0"/>
              <a:t>ADI ( </a:t>
            </a:r>
            <a:r>
              <a:rPr lang="fr-FR" dirty="0" err="1" smtClean="0"/>
              <a:t>Autism</a:t>
            </a:r>
            <a:r>
              <a:rPr lang="fr-FR" dirty="0" smtClean="0"/>
              <a:t> Diagnostic Interview)  aboutit à un score dans les dimensions de la triade ( développement social, communication, intérêts restreints et activités stéréotypées) dont l’addition donne un score global en faveur d’un autisme typique ( si score positif dans les trois domaines) ou atypique </a:t>
            </a:r>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regard des </a:t>
            </a:r>
            <a:r>
              <a:rPr lang="fr-FR" u="sng" dirty="0" smtClean="0"/>
              <a:t>parents(suite)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Vineland Adaptative </a:t>
            </a:r>
            <a:r>
              <a:rPr lang="fr-FR" dirty="0" err="1" smtClean="0"/>
              <a:t>Behavorial</a:t>
            </a:r>
            <a:r>
              <a:rPr lang="fr-FR" dirty="0" smtClean="0"/>
              <a:t> </a:t>
            </a:r>
            <a:r>
              <a:rPr lang="fr-FR" dirty="0" err="1" smtClean="0"/>
              <a:t>Scales</a:t>
            </a:r>
            <a:r>
              <a:rPr lang="fr-FR" dirty="0" smtClean="0"/>
              <a:t> (échelle de comportement adaptatif de </a:t>
            </a:r>
            <a:r>
              <a:rPr lang="fr-FR" u="sng" dirty="0" smtClean="0"/>
              <a:t>Vineland</a:t>
            </a:r>
            <a:r>
              <a:rPr lang="fr-FR" dirty="0" smtClean="0"/>
              <a:t>) : rassemble les informations </a:t>
            </a:r>
          </a:p>
          <a:p>
            <a:pPr>
              <a:buFont typeface="Wingdings" pitchFamily="2" charset="2"/>
              <a:buChar char="Ø"/>
            </a:pPr>
            <a:r>
              <a:rPr lang="fr-FR" dirty="0" smtClean="0"/>
              <a:t>sur la communication, </a:t>
            </a:r>
          </a:p>
          <a:p>
            <a:pPr>
              <a:buFont typeface="Wingdings" pitchFamily="2" charset="2"/>
              <a:buChar char="Ø"/>
            </a:pPr>
            <a:r>
              <a:rPr lang="fr-FR" dirty="0" smtClean="0"/>
              <a:t>Sur les compétences sociales,</a:t>
            </a:r>
          </a:p>
          <a:p>
            <a:pPr>
              <a:buFont typeface="Wingdings" pitchFamily="2" charset="2"/>
              <a:buChar char="Ø"/>
            </a:pPr>
            <a:r>
              <a:rPr lang="fr-FR" dirty="0" smtClean="0"/>
              <a:t>Sur le quotidien . </a:t>
            </a:r>
          </a:p>
          <a:p>
            <a:pPr>
              <a:buNone/>
            </a:pPr>
            <a:endParaRPr lang="fr-FR" dirty="0" smtClean="0"/>
          </a:p>
          <a:p>
            <a:pPr>
              <a:buNone/>
            </a:pPr>
            <a:r>
              <a:rPr lang="fr-FR" dirty="0" smtClean="0"/>
              <a:t>Les résultats donne un âge de </a:t>
            </a:r>
          </a:p>
          <a:p>
            <a:pPr>
              <a:buNone/>
            </a:pPr>
            <a:r>
              <a:rPr lang="fr-FR" dirty="0" smtClean="0"/>
              <a:t>développement  dans les domaines </a:t>
            </a:r>
          </a:p>
          <a:p>
            <a:pPr>
              <a:buNone/>
            </a:pPr>
            <a:r>
              <a:rPr lang="fr-FR" dirty="0" smtClean="0"/>
              <a:t>explorés (interactions sociales, </a:t>
            </a:r>
          </a:p>
          <a:p>
            <a:pPr>
              <a:buNone/>
            </a:pPr>
            <a:r>
              <a:rPr lang="fr-FR" dirty="0" smtClean="0"/>
              <a:t>communication, autonomie, motricité)</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regard des </a:t>
            </a:r>
            <a:r>
              <a:rPr lang="fr-FR" u="sng" dirty="0" smtClean="0"/>
              <a:t>parents( suite)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questionnaire du PEP3 ( Profil Psycho Educatif) </a:t>
            </a:r>
          </a:p>
          <a:p>
            <a:pPr>
              <a:buNone/>
            </a:pPr>
            <a:r>
              <a:rPr lang="fr-FR" dirty="0" smtClean="0"/>
              <a:t>L’évaluation par le PEP recueille des </a:t>
            </a:r>
          </a:p>
          <a:p>
            <a:pPr>
              <a:buNone/>
            </a:pPr>
            <a:r>
              <a:rPr lang="fr-FR" dirty="0" smtClean="0"/>
              <a:t>informations provenant de deux sources </a:t>
            </a:r>
          </a:p>
          <a:p>
            <a:pPr>
              <a:buNone/>
            </a:pPr>
            <a:r>
              <a:rPr lang="fr-FR" dirty="0" smtClean="0"/>
              <a:t>différentes et complémentaires.</a:t>
            </a:r>
          </a:p>
          <a:p>
            <a:pPr>
              <a:buFont typeface="Wingdings" pitchFamily="2" charset="2"/>
              <a:buChar char="Ø"/>
            </a:pPr>
            <a:r>
              <a:rPr lang="fr-FR" dirty="0" smtClean="0"/>
              <a:t>une échelle normée et standardisée (échelle de performance) issue de l’examen de l’enfant, </a:t>
            </a:r>
          </a:p>
          <a:p>
            <a:pPr>
              <a:buFont typeface="Wingdings" pitchFamily="2" charset="2"/>
              <a:buChar char="Ø"/>
            </a:pPr>
            <a:r>
              <a:rPr lang="fr-FR" dirty="0" smtClean="0"/>
              <a:t>une procédure informelle utilisée auprès des parents ou des éducateurs  (rapport de l’éducateur).</a:t>
            </a:r>
          </a:p>
          <a:p>
            <a:endParaRPr lang="fr-FR" dirty="0" smtClean="0"/>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B-Bilans </a:t>
            </a:r>
            <a:r>
              <a:rPr lang="fr-FR" dirty="0" smtClean="0"/>
              <a:t>réalisés avec l’enfant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bilan d’efficience ( K-ABC; </a:t>
            </a:r>
            <a:r>
              <a:rPr lang="fr-FR" dirty="0" err="1" smtClean="0"/>
              <a:t>Wisc</a:t>
            </a:r>
            <a:r>
              <a:rPr lang="fr-FR" dirty="0" smtClean="0"/>
              <a:t>-IV; WPPSI; EDEI…)</a:t>
            </a:r>
          </a:p>
          <a:p>
            <a:pPr>
              <a:buNone/>
            </a:pPr>
            <a:endParaRPr lang="fr-FR" dirty="0" smtClean="0"/>
          </a:p>
          <a:p>
            <a:r>
              <a:rPr lang="fr-FR" dirty="0" smtClean="0"/>
              <a:t>ADOS (</a:t>
            </a:r>
            <a:r>
              <a:rPr lang="fr-FR" dirty="0" err="1" smtClean="0"/>
              <a:t>Autism</a:t>
            </a:r>
            <a:r>
              <a:rPr lang="fr-FR" dirty="0" smtClean="0"/>
              <a:t> Diagnostic Observation Schedule): bilan éducatif structuré qui aboutit à un score dans les domaines</a:t>
            </a:r>
          </a:p>
          <a:p>
            <a:pPr>
              <a:buFont typeface="Wingdings" pitchFamily="2" charset="2"/>
              <a:buChar char="Ø"/>
            </a:pPr>
            <a:r>
              <a:rPr lang="fr-FR" dirty="0" smtClean="0"/>
              <a:t> de la communication</a:t>
            </a:r>
          </a:p>
          <a:p>
            <a:pPr>
              <a:buFont typeface="Wingdings" pitchFamily="2" charset="2"/>
              <a:buChar char="Ø"/>
            </a:pPr>
            <a:r>
              <a:rPr lang="fr-FR" dirty="0" smtClean="0"/>
              <a:t>des interactions sociales.</a:t>
            </a:r>
          </a:p>
          <a:p>
            <a:pPr>
              <a:buNone/>
            </a:pPr>
            <a:r>
              <a:rPr lang="fr-FR" dirty="0" smtClean="0"/>
              <a:t>l’addition de ces deux cotations donne un </a:t>
            </a:r>
          </a:p>
          <a:p>
            <a:pPr>
              <a:buNone/>
            </a:pPr>
            <a:r>
              <a:rPr lang="fr-FR" dirty="0" smtClean="0"/>
              <a:t>score global situant l’enfant dans la </a:t>
            </a:r>
          </a:p>
          <a:p>
            <a:pPr>
              <a:buNone/>
            </a:pPr>
            <a:r>
              <a:rPr lang="fr-FR" dirty="0" smtClean="0"/>
              <a:t>problématique TED, autistique ou NS </a:t>
            </a:r>
          </a:p>
          <a:p>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Bilans réalisés avec </a:t>
            </a:r>
            <a:r>
              <a:rPr lang="fr-FR" dirty="0" smtClean="0"/>
              <a:t>l’enfant(suite) </a:t>
            </a:r>
            <a:endParaRPr lang="fr-FR" dirty="0"/>
          </a:p>
        </p:txBody>
      </p:sp>
      <p:sp>
        <p:nvSpPr>
          <p:cNvPr id="3" name="Espace réservé du contenu 2"/>
          <p:cNvSpPr>
            <a:spLocks noGrp="1"/>
          </p:cNvSpPr>
          <p:nvPr>
            <p:ph idx="1"/>
          </p:nvPr>
        </p:nvSpPr>
        <p:spPr/>
        <p:txBody>
          <a:bodyPr>
            <a:normAutofit/>
          </a:bodyPr>
          <a:lstStyle/>
          <a:p>
            <a:pPr>
              <a:buNone/>
            </a:pPr>
            <a:endParaRPr lang="fr-FR" dirty="0" smtClean="0"/>
          </a:p>
          <a:p>
            <a:r>
              <a:rPr lang="fr-FR" dirty="0" smtClean="0"/>
              <a:t>bilan psychomoteur, bilan sensorimoteur de </a:t>
            </a:r>
            <a:r>
              <a:rPr lang="fr-FR" dirty="0" err="1" smtClean="0"/>
              <a:t>Bullinger</a:t>
            </a:r>
            <a:endParaRPr lang="fr-FR" dirty="0" smtClean="0"/>
          </a:p>
          <a:p>
            <a:endParaRPr lang="fr-FR" dirty="0" smtClean="0"/>
          </a:p>
          <a:p>
            <a:r>
              <a:rPr lang="fr-FR" dirty="0" smtClean="0"/>
              <a:t>bilan </a:t>
            </a:r>
            <a:r>
              <a:rPr lang="fr-FR" dirty="0" smtClean="0"/>
              <a:t>de </a:t>
            </a:r>
            <a:r>
              <a:rPr lang="fr-FR" dirty="0" smtClean="0"/>
              <a:t>langage</a:t>
            </a:r>
          </a:p>
          <a:p>
            <a:endParaRPr lang="fr-FR" dirty="0" smtClean="0"/>
          </a:p>
          <a:p>
            <a:r>
              <a:rPr lang="fr-FR" dirty="0" smtClean="0"/>
              <a:t>bilan neuropsychologique</a:t>
            </a:r>
          </a:p>
          <a:p>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Bilans réalisés avec </a:t>
            </a:r>
            <a:r>
              <a:rPr lang="fr-FR" dirty="0" smtClean="0"/>
              <a:t>l’enfant(suite) </a:t>
            </a:r>
            <a:endParaRPr lang="fr-FR" dirty="0"/>
          </a:p>
        </p:txBody>
      </p:sp>
      <p:sp>
        <p:nvSpPr>
          <p:cNvPr id="3" name="Espace réservé du contenu 2"/>
          <p:cNvSpPr>
            <a:spLocks noGrp="1"/>
          </p:cNvSpPr>
          <p:nvPr>
            <p:ph idx="1"/>
          </p:nvPr>
        </p:nvSpPr>
        <p:spPr>
          <a:xfrm>
            <a:off x="251520" y="1340768"/>
            <a:ext cx="8435280" cy="5517232"/>
          </a:xfrm>
        </p:spPr>
        <p:txBody>
          <a:bodyPr>
            <a:noAutofit/>
          </a:bodyPr>
          <a:lstStyle/>
          <a:p>
            <a:r>
              <a:rPr lang="fr-FR" sz="2400" dirty="0" smtClean="0"/>
              <a:t>PEP : </a:t>
            </a:r>
          </a:p>
          <a:p>
            <a:pPr>
              <a:buFont typeface="Wingdings" pitchFamily="2" charset="2"/>
              <a:buChar char="Ø"/>
            </a:pPr>
            <a:r>
              <a:rPr lang="fr-FR" sz="2400" dirty="0" smtClean="0"/>
              <a:t>conçu pour permettre de dégager des pistes de prise en charge éducative cette évaluation tient compte de critères caractéristiques de la manière d’apprendre de  ces enfants et fournit des informations :</a:t>
            </a:r>
          </a:p>
          <a:p>
            <a:pPr>
              <a:buFont typeface="Wingdings" pitchFamily="2" charset="2"/>
              <a:buChar char="Ø"/>
            </a:pPr>
            <a:r>
              <a:rPr lang="fr-FR" sz="2400" dirty="0" smtClean="0"/>
              <a:t>Sur les niveaux de compétence développementale</a:t>
            </a:r>
          </a:p>
          <a:p>
            <a:pPr>
              <a:buFont typeface="Wingdings" pitchFamily="2" charset="2"/>
              <a:buChar char="Ø"/>
            </a:pPr>
            <a:r>
              <a:rPr lang="fr-FR" sz="2400" dirty="0" smtClean="0"/>
              <a:t>Sur les zones d’émergence, c'est-à-dire des compétences partiellement acquises, ( Par la suite, le projet personnalisé comprendra des tâches se situant dans cette zone de capacités).</a:t>
            </a:r>
          </a:p>
          <a:p>
            <a:r>
              <a:rPr lang="fr-FR" sz="2400" dirty="0" smtClean="0"/>
              <a:t>bilan </a:t>
            </a:r>
            <a:r>
              <a:rPr lang="fr-FR" sz="2400" dirty="0" smtClean="0"/>
              <a:t>scolaire</a:t>
            </a:r>
            <a:endParaRPr lang="fr-FR" sz="2400" dirty="0" smtClean="0"/>
          </a:p>
          <a:p>
            <a:r>
              <a:rPr lang="fr-FR" sz="24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smtClean="0"/>
              <a:t>TED = Trouble Envahissant du Développement</a:t>
            </a:r>
          </a:p>
          <a:p>
            <a:r>
              <a:rPr lang="fr-FR" dirty="0" smtClean="0"/>
              <a:t>TED autistique</a:t>
            </a:r>
          </a:p>
          <a:p>
            <a:r>
              <a:rPr lang="fr-FR" dirty="0" smtClean="0"/>
              <a:t>TED NS = TED Non Spécifié</a:t>
            </a:r>
          </a:p>
          <a:p>
            <a:r>
              <a:rPr lang="fr-FR" dirty="0" smtClean="0"/>
              <a:t>« Traits autistiques » : terme souvent utilisé pour faire référence à un fonctionnement primitif du tout petit (archaïque</a:t>
            </a:r>
            <a:r>
              <a:rPr lang="fr-FR" dirty="0" smtClean="0"/>
              <a:t>)</a:t>
            </a:r>
          </a:p>
          <a:p>
            <a:r>
              <a:rPr lang="fr-FR" dirty="0" smtClean="0"/>
              <a:t>TSA=Trouble du Spectre Autistique</a:t>
            </a:r>
            <a:endParaRPr lang="fr-FR" dirty="0" smtClean="0"/>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Ré-évaluations</a:t>
            </a:r>
            <a:r>
              <a:rPr lang="fr-FR" dirty="0" smtClean="0"/>
              <a:t>…</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r>
              <a:rPr lang="fr-FR" dirty="0" smtClean="0"/>
              <a:t>À envisager tout au long du parcours</a:t>
            </a:r>
          </a:p>
          <a:p>
            <a:pPr>
              <a:buNone/>
            </a:pPr>
            <a:endParaRPr lang="fr-FR" dirty="0" smtClean="0"/>
          </a:p>
          <a:p>
            <a:pPr>
              <a:buNone/>
            </a:pPr>
            <a:r>
              <a:rPr lang="fr-FR" dirty="0" smtClean="0"/>
              <a:t>    (logique développementaliste)</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Explorations somatiques et examens complémentaires</a:t>
            </a:r>
            <a:endParaRPr lang="fr-FR" dirty="0"/>
          </a:p>
        </p:txBody>
      </p:sp>
      <p:sp>
        <p:nvSpPr>
          <p:cNvPr id="3" name="Espace réservé du contenu 2"/>
          <p:cNvSpPr>
            <a:spLocks noGrp="1"/>
          </p:cNvSpPr>
          <p:nvPr>
            <p:ph idx="1"/>
          </p:nvPr>
        </p:nvSpPr>
        <p:spPr/>
        <p:txBody>
          <a:bodyPr>
            <a:normAutofit fontScale="92500"/>
          </a:bodyPr>
          <a:lstStyle/>
          <a:p>
            <a:pPr>
              <a:buFont typeface="Wingdings" pitchFamily="2" charset="2"/>
              <a:buChar char="q"/>
            </a:pPr>
            <a:r>
              <a:rPr lang="fr-FR" dirty="0" smtClean="0"/>
              <a:t>Bilan somatique systématique à </a:t>
            </a:r>
            <a:r>
              <a:rPr lang="fr-FR" dirty="0" smtClean="0"/>
              <a:t>proposer: examens pédiatrique et neuropédiatrique.</a:t>
            </a:r>
            <a:endParaRPr lang="fr-FR" dirty="0" smtClean="0"/>
          </a:p>
          <a:p>
            <a:pPr>
              <a:buFont typeface="Wingdings" pitchFamily="2" charset="2"/>
              <a:buChar char="q"/>
            </a:pPr>
            <a:r>
              <a:rPr lang="fr-FR" dirty="0" smtClean="0"/>
              <a:t>Examens complémentaires orientés par les résultats de l’examen clinique :</a:t>
            </a:r>
          </a:p>
          <a:p>
            <a:pPr>
              <a:buFont typeface="Wingdings" pitchFamily="2" charset="2"/>
              <a:buChar char="Ø"/>
            </a:pPr>
            <a:r>
              <a:rPr lang="fr-FR" dirty="0" smtClean="0"/>
              <a:t>Bilan auditif, </a:t>
            </a:r>
          </a:p>
          <a:p>
            <a:pPr>
              <a:buFont typeface="Wingdings" pitchFamily="2" charset="2"/>
              <a:buChar char="Ø"/>
            </a:pPr>
            <a:r>
              <a:rPr lang="fr-FR" dirty="0" smtClean="0"/>
              <a:t>Bilan visuel, </a:t>
            </a:r>
          </a:p>
          <a:p>
            <a:pPr>
              <a:buFont typeface="Wingdings" pitchFamily="2" charset="2"/>
              <a:buChar char="Ø"/>
            </a:pPr>
            <a:r>
              <a:rPr lang="fr-FR" dirty="0" smtClean="0"/>
              <a:t>Examens neuroradiologiques, </a:t>
            </a:r>
          </a:p>
          <a:p>
            <a:pPr>
              <a:buFont typeface="Wingdings" pitchFamily="2" charset="2"/>
              <a:buChar char="Ø"/>
            </a:pPr>
            <a:r>
              <a:rPr lang="fr-FR" dirty="0" smtClean="0"/>
              <a:t>Bilan biologique, </a:t>
            </a:r>
          </a:p>
          <a:p>
            <a:pPr>
              <a:buFont typeface="Wingdings" pitchFamily="2" charset="2"/>
              <a:buChar char="Ø"/>
            </a:pPr>
            <a:r>
              <a:rPr lang="fr-FR" dirty="0" smtClean="0"/>
              <a:t>Bilan biochimique, </a:t>
            </a:r>
          </a:p>
          <a:p>
            <a:pPr>
              <a:buFont typeface="Wingdings" pitchFamily="2" charset="2"/>
              <a:buChar char="Ø"/>
            </a:pPr>
            <a:r>
              <a:rPr lang="fr-FR" dirty="0" smtClean="0"/>
              <a:t>Bilan génétique…</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conclure…</a:t>
            </a:r>
            <a:endParaRPr lang="fr-FR" dirty="0"/>
          </a:p>
        </p:txBody>
      </p:sp>
      <p:sp>
        <p:nvSpPr>
          <p:cNvPr id="3" name="Espace réservé du contenu 2"/>
          <p:cNvSpPr>
            <a:spLocks noGrp="1"/>
          </p:cNvSpPr>
          <p:nvPr>
            <p:ph idx="1"/>
          </p:nvPr>
        </p:nvSpPr>
        <p:spPr/>
        <p:txBody>
          <a:bodyPr/>
          <a:lstStyle/>
          <a:p>
            <a:r>
              <a:rPr lang="fr-FR" dirty="0" smtClean="0"/>
              <a:t>Importance de </a:t>
            </a:r>
            <a:r>
              <a:rPr lang="fr-FR" u="sng" dirty="0" smtClean="0"/>
              <a:t>ne pas confondre </a:t>
            </a:r>
            <a:r>
              <a:rPr lang="fr-FR" dirty="0" smtClean="0"/>
              <a:t>:</a:t>
            </a:r>
          </a:p>
          <a:p>
            <a:pPr>
              <a:buNone/>
            </a:pPr>
            <a:endParaRPr lang="fr-FR" dirty="0" smtClean="0"/>
          </a:p>
          <a:p>
            <a:pPr>
              <a:buFont typeface="Wingdings" pitchFamily="2" charset="2"/>
              <a:buChar char="Ø"/>
            </a:pPr>
            <a:r>
              <a:rPr lang="fr-FR" b="1" dirty="0" smtClean="0"/>
              <a:t>Trouble du développement </a:t>
            </a:r>
            <a:r>
              <a:rPr lang="fr-FR" dirty="0" smtClean="0"/>
              <a:t>dans le cadre d’un retard global lié à la limitation des capacités de l’enfant avec signes archaïques </a:t>
            </a:r>
          </a:p>
          <a:p>
            <a:pPr>
              <a:buNone/>
            </a:pPr>
            <a:r>
              <a:rPr lang="fr-FR" dirty="0" smtClean="0"/>
              <a:t> </a:t>
            </a:r>
          </a:p>
          <a:p>
            <a:pPr>
              <a:buFont typeface="Wingdings" pitchFamily="2" charset="2"/>
              <a:buChar char="Ø"/>
            </a:pPr>
            <a:r>
              <a:rPr lang="fr-FR" b="1" dirty="0" smtClean="0"/>
              <a:t>Trouble </a:t>
            </a:r>
            <a:r>
              <a:rPr lang="fr-FR" b="1" u="sng" dirty="0" smtClean="0"/>
              <a:t>envahissant</a:t>
            </a:r>
            <a:r>
              <a:rPr lang="fr-FR" b="1" dirty="0" smtClean="0"/>
              <a:t> du développement  de nature autistique</a:t>
            </a:r>
            <a:endParaRPr lang="fr-FR"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3"/>
            <a:ext cx="8003232" cy="72009"/>
          </a:xfrm>
        </p:spPr>
        <p:txBody>
          <a:bodyPr>
            <a:normAutofit fontScale="90000"/>
          </a:bodyPr>
          <a:lstStyle/>
          <a:p>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Importance du repérage le plus précoce possible permettant des accompagnements adaptés et suffisamment denses.</a:t>
            </a:r>
            <a:endParaRPr lang="fr-FR" smtClean="0"/>
          </a:p>
          <a:p>
            <a:endParaRPr lang="fr-FR" dirty="0" smtClean="0"/>
          </a:p>
          <a:p>
            <a:r>
              <a:rPr lang="fr-FR" dirty="0" smtClean="0"/>
              <a:t>Positionnements </a:t>
            </a:r>
            <a:r>
              <a:rPr lang="fr-FR" dirty="0" smtClean="0"/>
              <a:t>prudents et réalistes:</a:t>
            </a:r>
          </a:p>
          <a:p>
            <a:pPr>
              <a:buNone/>
            </a:pPr>
            <a:endParaRPr lang="fr-FR" dirty="0" smtClean="0"/>
          </a:p>
          <a:p>
            <a:pPr>
              <a:buFont typeface="Wingdings" pitchFamily="2" charset="2"/>
              <a:buChar char="Ø"/>
            </a:pPr>
            <a:r>
              <a:rPr lang="fr-FR" dirty="0" smtClean="0"/>
              <a:t>repérage des besoins des enfants et des outils de compensation possibles +++</a:t>
            </a:r>
          </a:p>
          <a:p>
            <a:pPr>
              <a:buNone/>
            </a:pPr>
            <a:endParaRPr lang="fr-FR" dirty="0" smtClean="0"/>
          </a:p>
          <a:p>
            <a:pPr>
              <a:buFont typeface="Wingdings" pitchFamily="2" charset="2"/>
              <a:buChar char="Ø"/>
            </a:pPr>
            <a:r>
              <a:rPr lang="fr-FR" dirty="0" smtClean="0"/>
              <a:t>Accompagnements individualisés, cohérents, articulés entre eux…et en accord avec les attentes des familles</a:t>
            </a:r>
          </a:p>
          <a:p>
            <a:pPr>
              <a:buNone/>
            </a:pPr>
            <a:endParaRPr lang="fr-FR" dirty="0" smtClean="0"/>
          </a:p>
          <a:p>
            <a:pPr>
              <a:buFont typeface="Wingdings" pitchFamily="2" charset="2"/>
              <a:buChar char="Ø"/>
            </a:pPr>
            <a:r>
              <a:rPr lang="fr-FR" dirty="0" smtClean="0"/>
              <a:t>Réajustements des projets selon les évaluations</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buNone/>
            </a:pPr>
            <a:r>
              <a:rPr lang="fr-FR" sz="3600" dirty="0" smtClean="0"/>
              <a:t>HAS :</a:t>
            </a:r>
          </a:p>
          <a:p>
            <a:pPr>
              <a:buFont typeface="Wingdings" pitchFamily="2" charset="2"/>
              <a:buChar char="Ø"/>
            </a:pPr>
            <a:r>
              <a:rPr lang="fr-FR" sz="3600" dirty="0" smtClean="0"/>
              <a:t>Recommandations  pour le diagnostic, 2005</a:t>
            </a:r>
          </a:p>
          <a:p>
            <a:pPr>
              <a:buFont typeface="Wingdings" pitchFamily="2" charset="2"/>
              <a:buChar char="Ø"/>
            </a:pPr>
            <a:r>
              <a:rPr lang="fr-FR" sz="3600" dirty="0" smtClean="0"/>
              <a:t> Etat des connaissances, 2010</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Prévalence de l’autisme et des autres TED</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Un enfant sur 150 serait porteur de TED (études publiées depuis 2000)…(autisme 9/10 000)</a:t>
            </a:r>
          </a:p>
          <a:p>
            <a:r>
              <a:rPr lang="fr-FR" dirty="0" smtClean="0"/>
              <a:t>L’augmentation de la prévalence s’explique par: </a:t>
            </a:r>
          </a:p>
          <a:p>
            <a:pPr>
              <a:buFont typeface="Wingdings" pitchFamily="2" charset="2"/>
              <a:buChar char="Ø"/>
            </a:pPr>
            <a:r>
              <a:rPr lang="fr-FR" dirty="0" smtClean="0"/>
              <a:t>l’élargissement du concept de spectre autistique</a:t>
            </a:r>
          </a:p>
          <a:p>
            <a:pPr>
              <a:buFont typeface="Wingdings" pitchFamily="2" charset="2"/>
              <a:buChar char="Ø"/>
            </a:pPr>
            <a:r>
              <a:rPr lang="fr-FR" dirty="0" smtClean="0"/>
              <a:t>la modification des critères Dg</a:t>
            </a:r>
          </a:p>
          <a:p>
            <a:pPr>
              <a:buFont typeface="Wingdings" pitchFamily="2" charset="2"/>
              <a:buChar char="Ø"/>
            </a:pPr>
            <a:r>
              <a:rPr lang="fr-FR" dirty="0" smtClean="0"/>
              <a:t>La meilleure connaissance des troubles autistiques</a:t>
            </a:r>
          </a:p>
          <a:p>
            <a:pPr>
              <a:buFont typeface="Wingdings" pitchFamily="2" charset="2"/>
              <a:buChar char="Ø"/>
            </a:pPr>
            <a:r>
              <a:rPr lang="fr-FR" dirty="0" smtClean="0"/>
              <a:t>Le développement de structures spécialisées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Épidémiologie</a:t>
            </a:r>
            <a:br>
              <a:rPr lang="fr-FR" dirty="0" smtClean="0"/>
            </a:br>
            <a:r>
              <a:rPr lang="fr-FR" dirty="0" smtClean="0"/>
              <a:t>(autisme)</a:t>
            </a:r>
            <a:endParaRPr lang="fr-FR" dirty="0"/>
          </a:p>
        </p:txBody>
      </p:sp>
      <p:sp>
        <p:nvSpPr>
          <p:cNvPr id="3" name="Espace réservé du contenu 2"/>
          <p:cNvSpPr>
            <a:spLocks noGrp="1"/>
          </p:cNvSpPr>
          <p:nvPr>
            <p:ph idx="1"/>
          </p:nvPr>
        </p:nvSpPr>
        <p:spPr/>
        <p:txBody>
          <a:bodyPr/>
          <a:lstStyle/>
          <a:p>
            <a:r>
              <a:rPr lang="fr-FR" dirty="0" err="1" smtClean="0"/>
              <a:t>Sex</a:t>
            </a:r>
            <a:r>
              <a:rPr lang="fr-FR" dirty="0" smtClean="0"/>
              <a:t> ratio : 4 garçons pour une fille</a:t>
            </a:r>
          </a:p>
          <a:p>
            <a:r>
              <a:rPr lang="fr-FR" dirty="0" smtClean="0"/>
              <a:t>Risque de récurrence relatif dans une fratrie :</a:t>
            </a:r>
          </a:p>
          <a:p>
            <a:pPr>
              <a:buFont typeface="Wingdings" pitchFamily="2" charset="2"/>
              <a:buChar char="Ø"/>
            </a:pPr>
            <a:r>
              <a:rPr lang="fr-FR" dirty="0" smtClean="0"/>
              <a:t> 22,3 pour un autisme</a:t>
            </a:r>
          </a:p>
          <a:p>
            <a:pPr>
              <a:buFont typeface="Wingdings" pitchFamily="2" charset="2"/>
              <a:buChar char="Ø"/>
            </a:pPr>
            <a:r>
              <a:rPr lang="fr-FR" dirty="0" smtClean="0"/>
              <a:t>13,4 pour un asperger</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Troubles associés à l’autisme</a:t>
            </a:r>
            <a:br>
              <a:rPr lang="fr-FR" dirty="0" smtClean="0"/>
            </a:br>
            <a:r>
              <a:rPr lang="fr-FR" dirty="0" smtClean="0"/>
              <a:t>(autisme syndromique)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Déficience intellectuelle: question complexe </a:t>
            </a:r>
          </a:p>
          <a:p>
            <a:pPr>
              <a:buFont typeface="Wingdings" pitchFamily="2" charset="2"/>
              <a:buChar char="Ø"/>
            </a:pPr>
            <a:r>
              <a:rPr lang="fr-FR" dirty="0" smtClean="0"/>
              <a:t>Pour l’autisme : </a:t>
            </a:r>
          </a:p>
          <a:p>
            <a:pPr>
              <a:buFont typeface="Wingdings" pitchFamily="2" charset="2"/>
              <a:buChar char="§"/>
            </a:pPr>
            <a:r>
              <a:rPr lang="fr-FR" dirty="0" smtClean="0"/>
              <a:t>30% sans Déficience intellectuelle; </a:t>
            </a:r>
          </a:p>
          <a:p>
            <a:pPr>
              <a:buFont typeface="Wingdings" pitchFamily="2" charset="2"/>
              <a:buChar char="§"/>
            </a:pPr>
            <a:r>
              <a:rPr lang="fr-FR" dirty="0" smtClean="0"/>
              <a:t>30% Déficience intellectuelle légère; </a:t>
            </a:r>
          </a:p>
          <a:p>
            <a:pPr>
              <a:buFont typeface="Wingdings" pitchFamily="2" charset="2"/>
              <a:buChar char="§"/>
            </a:pPr>
            <a:r>
              <a:rPr lang="fr-FR" dirty="0" smtClean="0"/>
              <a:t>40% Déficience intellectuelle sévère</a:t>
            </a:r>
          </a:p>
          <a:p>
            <a:pPr>
              <a:buFont typeface="Wingdings" pitchFamily="2" charset="2"/>
              <a:buChar char="Ø"/>
            </a:pPr>
            <a:r>
              <a:rPr lang="fr-FR" dirty="0" smtClean="0"/>
              <a:t>Pour les TED NS : 12%</a:t>
            </a:r>
          </a:p>
          <a:p>
            <a:pPr>
              <a:buNone/>
            </a:pPr>
            <a:endParaRPr lang="fr-FR" dirty="0" smtClean="0"/>
          </a:p>
          <a:p>
            <a:r>
              <a:rPr lang="fr-FR" dirty="0" smtClean="0"/>
              <a:t>Épilepsie 20-25%</a:t>
            </a:r>
          </a:p>
          <a:p>
            <a:endParaRPr lang="fr-FR" dirty="0" smtClean="0"/>
          </a:p>
          <a:p>
            <a:r>
              <a:rPr lang="fr-FR" dirty="0" smtClean="0"/>
              <a:t>Maladie génétique : </a:t>
            </a:r>
            <a:r>
              <a:rPr lang="fr-FR" dirty="0" smtClean="0"/>
              <a:t> </a:t>
            </a:r>
            <a:r>
              <a:rPr lang="fr-FR" dirty="0" err="1" smtClean="0"/>
              <a:t>Xfra</a:t>
            </a:r>
            <a:r>
              <a:rPr lang="fr-FR" dirty="0" smtClean="0"/>
              <a:t>, sclérose tubéreuse de Bourneville, chromosome 15 ( </a:t>
            </a:r>
            <a:r>
              <a:rPr lang="fr-FR" dirty="0" err="1" smtClean="0"/>
              <a:t>Angelman</a:t>
            </a:r>
            <a:r>
              <a:rPr lang="fr-FR" dirty="0" smtClean="0"/>
              <a:t>, </a:t>
            </a:r>
            <a:r>
              <a:rPr lang="fr-FR" dirty="0" err="1" smtClean="0"/>
              <a:t>Prader</a:t>
            </a:r>
            <a:r>
              <a:rPr lang="fr-FR" dirty="0" smtClean="0"/>
              <a:t>-</a:t>
            </a:r>
            <a:r>
              <a:rPr lang="fr-FR" dirty="0" err="1" smtClean="0"/>
              <a:t>Willi</a:t>
            </a:r>
            <a:r>
              <a:rPr lang="fr-FR" dirty="0" smtClean="0"/>
              <a:t>) …</a:t>
            </a:r>
          </a:p>
          <a:p>
            <a:pPr>
              <a:buNone/>
            </a:pPr>
            <a:endParaRPr lang="fr-FR" dirty="0" smtClean="0"/>
          </a:p>
          <a:p>
            <a:r>
              <a:rPr lang="fr-FR" dirty="0" smtClean="0"/>
              <a:t>Maladies métaboliques (phénylcétonurie…)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8435280" cy="1417638"/>
          </a:xfrm>
        </p:spPr>
        <p:txBody>
          <a:bodyPr>
            <a:noAutofit/>
          </a:bodyPr>
          <a:lstStyle/>
          <a:p>
            <a:r>
              <a:rPr lang="fr-FR" sz="4000" dirty="0" smtClean="0"/>
              <a:t>Diagnostic d’autisme </a:t>
            </a:r>
            <a:r>
              <a:rPr lang="fr-FR" sz="3200" dirty="0" smtClean="0"/>
              <a:t>(individualisé par Kanner en 1943)</a:t>
            </a:r>
            <a:endParaRPr lang="fr-FR" sz="3200" dirty="0"/>
          </a:p>
        </p:txBody>
      </p:sp>
      <p:sp>
        <p:nvSpPr>
          <p:cNvPr id="3" name="Espace réservé du contenu 2"/>
          <p:cNvSpPr>
            <a:spLocks noGrp="1"/>
          </p:cNvSpPr>
          <p:nvPr>
            <p:ph idx="1"/>
          </p:nvPr>
        </p:nvSpPr>
        <p:spPr/>
        <p:txBody>
          <a:bodyPr>
            <a:normAutofit lnSpcReduction="10000"/>
          </a:bodyPr>
          <a:lstStyle/>
          <a:p>
            <a:r>
              <a:rPr lang="fr-FR" b="1" u="sng" dirty="0" smtClean="0"/>
              <a:t>Diagnostic clinique </a:t>
            </a:r>
            <a:r>
              <a:rPr lang="fr-FR" dirty="0" smtClean="0"/>
              <a:t>et nécessite un avis médical</a:t>
            </a:r>
          </a:p>
          <a:p>
            <a:r>
              <a:rPr lang="fr-FR" dirty="0" smtClean="0"/>
              <a:t>Survenue </a:t>
            </a:r>
            <a:r>
              <a:rPr lang="fr-FR" u="sng" dirty="0" smtClean="0"/>
              <a:t>avant 3 ans </a:t>
            </a:r>
            <a:r>
              <a:rPr lang="fr-FR" dirty="0" smtClean="0"/>
              <a:t>d’un trouble global (+++ de la trajectoire développementale de l’enfant) </a:t>
            </a:r>
          </a:p>
          <a:p>
            <a:r>
              <a:rPr lang="fr-FR" dirty="0" smtClean="0"/>
              <a:t>Triade symptomatique</a:t>
            </a:r>
          </a:p>
          <a:p>
            <a:r>
              <a:rPr lang="fr-FR" dirty="0" smtClean="0"/>
              <a:t>Nombreuses autres manifestations non spécifiques (troubles du sommeil, de l’alimentation…)</a:t>
            </a:r>
          </a:p>
          <a:p>
            <a:r>
              <a:rPr lang="fr-FR" dirty="0" smtClean="0"/>
              <a:t>Processus se déroulant tout au long de la vie</a:t>
            </a:r>
          </a:p>
          <a:p>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3200" dirty="0" smtClean="0"/>
              <a:t>   L’hypothèse d’une </a:t>
            </a:r>
            <a:r>
              <a:rPr lang="fr-FR" sz="3200" u="sng" dirty="0" smtClean="0"/>
              <a:t>origine multifactorielle</a:t>
            </a:r>
            <a:r>
              <a:rPr lang="fr-FR" sz="3200" dirty="0" smtClean="0"/>
              <a:t> de l’autisme  implique une </a:t>
            </a:r>
            <a:r>
              <a:rPr lang="fr-FR" sz="3200" u="sng" dirty="0" smtClean="0"/>
              <a:t>approche pluridisciplinaire</a:t>
            </a:r>
            <a:r>
              <a:rPr lang="fr-FR" sz="3200" dirty="0" smtClean="0"/>
              <a:t> tant pour établir le Dg que pour l’accompagnement à proposer</a:t>
            </a:r>
          </a:p>
          <a:p>
            <a:pPr>
              <a:buNone/>
            </a:pPr>
            <a:endParaRPr lang="fr-F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922</TotalTime>
  <Words>1379</Words>
  <Application>Microsoft Office PowerPoint</Application>
  <PresentationFormat>Affichage à l'écran (4:3)</PresentationFormat>
  <Paragraphs>225</Paragraphs>
  <Slides>33</Slides>
  <Notes>2</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Apex</vt:lpstr>
      <vt:lpstr>TED, TED non spécifié AUTISME, TSA,traits autistiques …</vt:lpstr>
      <vt:lpstr>Diapositive 2</vt:lpstr>
      <vt:lpstr>Diapositive 3</vt:lpstr>
      <vt:lpstr>Diapositive 4</vt:lpstr>
      <vt:lpstr>Prévalence de l’autisme et des autres TED</vt:lpstr>
      <vt:lpstr>Épidémiologie (autisme)</vt:lpstr>
      <vt:lpstr>Troubles associés à l’autisme (autisme syndromique) </vt:lpstr>
      <vt:lpstr>Diagnostic d’autisme (individualisé par Kanner en 1943)</vt:lpstr>
      <vt:lpstr>Diapositive 9</vt:lpstr>
      <vt:lpstr>1. La clinique : triade symptomatique</vt:lpstr>
      <vt:lpstr>Trouble des Interactions sociales</vt:lpstr>
      <vt:lpstr>Diapositive 12</vt:lpstr>
      <vt:lpstr>B.communication verbale et non verbale</vt:lpstr>
      <vt:lpstr>Diapositive 14</vt:lpstr>
      <vt:lpstr>C. Intérêts restreints et comportements répétitifs</vt:lpstr>
      <vt:lpstr>Les classifications diagnostiques</vt:lpstr>
      <vt:lpstr>    Tableau de correspondance des TED selon les principales classifications</vt:lpstr>
      <vt:lpstr>Diapositive 18</vt:lpstr>
      <vt:lpstr>cftmea</vt:lpstr>
      <vt:lpstr>Demarche d’evaluation diagnostique</vt:lpstr>
      <vt:lpstr>Quelles évaluations?</vt:lpstr>
      <vt:lpstr>Le diagnostic d’autisme</vt:lpstr>
      <vt:lpstr>Démarche diagnostique et outils validés d’évaluation</vt:lpstr>
      <vt:lpstr>A- regard des parents</vt:lpstr>
      <vt:lpstr>regard des parents(suite)</vt:lpstr>
      <vt:lpstr>regard des parents( suite)</vt:lpstr>
      <vt:lpstr>B-Bilans réalisés avec l’enfant </vt:lpstr>
      <vt:lpstr>Bilans réalisés avec l’enfant(suite) </vt:lpstr>
      <vt:lpstr>Bilans réalisés avec l’enfant(suite) </vt:lpstr>
      <vt:lpstr>Ré-évaluations…</vt:lpstr>
      <vt:lpstr>2. Explorations somatiques et examens complémentaires</vt:lpstr>
      <vt:lpstr>Pour conclure…</vt:lpstr>
      <vt:lpstr>Diapositive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Triade comportementale</dc:title>
  <cp:lastModifiedBy>Médecin</cp:lastModifiedBy>
  <cp:revision>63</cp:revision>
  <dcterms:modified xsi:type="dcterms:W3CDTF">2012-02-15T20:25:00Z</dcterms:modified>
</cp:coreProperties>
</file>